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428" r:id="rId3"/>
    <p:sldId id="260" r:id="rId4"/>
    <p:sldId id="257" r:id="rId6"/>
    <p:sldId id="261" r:id="rId7"/>
    <p:sldId id="262" r:id="rId8"/>
    <p:sldId id="263" r:id="rId9"/>
    <p:sldId id="264" r:id="rId10"/>
    <p:sldId id="265" r:id="rId11"/>
    <p:sldId id="266" r:id="rId12"/>
    <p:sldId id="267" r:id="rId13"/>
    <p:sldId id="269" r:id="rId14"/>
    <p:sldId id="270" r:id="rId15"/>
    <p:sldId id="271" r:id="rId16"/>
    <p:sldId id="273" r:id="rId17"/>
    <p:sldId id="274" r:id="rId18"/>
    <p:sldId id="272" r:id="rId19"/>
    <p:sldId id="275" r:id="rId20"/>
    <p:sldId id="276" r:id="rId21"/>
    <p:sldId id="277" r:id="rId22"/>
    <p:sldId id="278" r:id="rId23"/>
    <p:sldId id="281" r:id="rId24"/>
    <p:sldId id="343" r:id="rId25"/>
    <p:sldId id="344" r:id="rId26"/>
    <p:sldId id="345" r:id="rId27"/>
    <p:sldId id="346" r:id="rId28"/>
    <p:sldId id="377" r:id="rId29"/>
    <p:sldId id="378" r:id="rId30"/>
    <p:sldId id="379" r:id="rId31"/>
    <p:sldId id="380" r:id="rId32"/>
    <p:sldId id="381" r:id="rId33"/>
    <p:sldId id="382" r:id="rId34"/>
    <p:sldId id="383" r:id="rId35"/>
    <p:sldId id="384" r:id="rId36"/>
    <p:sldId id="385" r:id="rId37"/>
    <p:sldId id="387" r:id="rId38"/>
    <p:sldId id="386" r:id="rId39"/>
    <p:sldId id="388" r:id="rId40"/>
    <p:sldId id="389" r:id="rId41"/>
    <p:sldId id="390" r:id="rId42"/>
    <p:sldId id="391" r:id="rId43"/>
    <p:sldId id="392" r:id="rId44"/>
    <p:sldId id="393" r:id="rId45"/>
    <p:sldId id="394" r:id="rId46"/>
    <p:sldId id="396" r:id="rId47"/>
    <p:sldId id="397" r:id="rId48"/>
    <p:sldId id="279" r:id="rId49"/>
    <p:sldId id="310" r:id="rId50"/>
    <p:sldId id="311" r:id="rId51"/>
    <p:sldId id="312" r:id="rId52"/>
    <p:sldId id="313" r:id="rId53"/>
    <p:sldId id="314" r:id="rId54"/>
    <p:sldId id="315" r:id="rId55"/>
    <p:sldId id="316" r:id="rId56"/>
    <p:sldId id="317" r:id="rId57"/>
    <p:sldId id="318" r:id="rId58"/>
    <p:sldId id="319" r:id="rId59"/>
    <p:sldId id="320" r:id="rId60"/>
    <p:sldId id="321" r:id="rId61"/>
    <p:sldId id="322" r:id="rId62"/>
    <p:sldId id="323" r:id="rId63"/>
    <p:sldId id="324" r:id="rId64"/>
    <p:sldId id="325" r:id="rId65"/>
    <p:sldId id="326" r:id="rId66"/>
    <p:sldId id="327" r:id="rId67"/>
    <p:sldId id="328" r:id="rId68"/>
    <p:sldId id="329" r:id="rId69"/>
    <p:sldId id="330" r:id="rId70"/>
    <p:sldId id="332" r:id="rId71"/>
    <p:sldId id="331" r:id="rId72"/>
    <p:sldId id="337" r:id="rId73"/>
    <p:sldId id="336" r:id="rId74"/>
    <p:sldId id="338" r:id="rId75"/>
    <p:sldId id="339" r:id="rId76"/>
    <p:sldId id="340" r:id="rId77"/>
    <p:sldId id="341" r:id="rId78"/>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1D6FF"/>
    <a:srgbClr val="5B9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125" d="100"/>
          <a:sy n="125" d="100"/>
        </p:scale>
        <p:origin x="-907" y="-19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1" Type="http://schemas.openxmlformats.org/officeDocument/2006/relationships/tableStyles" Target="tableStyles.xml"/><Relationship Id="rId80" Type="http://schemas.openxmlformats.org/officeDocument/2006/relationships/viewProps" Target="viewProps.xml"/><Relationship Id="rId8" Type="http://schemas.openxmlformats.org/officeDocument/2006/relationships/slide" Target="slides/slide5.xml"/><Relationship Id="rId79" Type="http://schemas.openxmlformats.org/officeDocument/2006/relationships/presProps" Target="presProps.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18FFAC-EF4D-4072-958A-0C3126EAE6C8}" type="datetimeFigureOut">
              <a:rPr lang="vi-VN" smtClean="0"/>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3DC0C1-3916-49DF-A55D-2D219DE14562}" type="slidenum">
              <a:rPr lang="vi-VN" smtClean="0"/>
            </a:fld>
            <a:endParaRPr lang="vi-V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5"/>
        <p:cNvGrpSpPr/>
        <p:nvPr/>
      </p:nvGrpSpPr>
      <p:grpSpPr>
        <a:xfrm>
          <a:off x="0" y="0"/>
          <a:ext cx="0" cy="0"/>
          <a:chOff x="0" y="0"/>
          <a:chExt cx="0" cy="0"/>
        </a:xfrm>
      </p:grpSpPr>
      <p:sp>
        <p:nvSpPr>
          <p:cNvPr id="356" name="Google Shape;356;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57" name="Google Shape;3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46"/>
        <p:cNvGrpSpPr/>
        <p:nvPr/>
      </p:nvGrpSpPr>
      <p:grpSpPr>
        <a:xfrm>
          <a:off x="0" y="0"/>
          <a:ext cx="0" cy="0"/>
          <a:chOff x="0" y="0"/>
          <a:chExt cx="0" cy="0"/>
        </a:xfrm>
      </p:grpSpPr>
      <p:sp>
        <p:nvSpPr>
          <p:cNvPr id="447" name="Google Shape;44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48" name="Google Shape;44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46"/>
        <p:cNvGrpSpPr/>
        <p:nvPr/>
      </p:nvGrpSpPr>
      <p:grpSpPr>
        <a:xfrm>
          <a:off x="0" y="0"/>
          <a:ext cx="0" cy="0"/>
          <a:chOff x="0" y="0"/>
          <a:chExt cx="0" cy="0"/>
        </a:xfrm>
      </p:grpSpPr>
      <p:sp>
        <p:nvSpPr>
          <p:cNvPr id="447" name="Google Shape;44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48" name="Google Shape;44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46"/>
        <p:cNvGrpSpPr/>
        <p:nvPr/>
      </p:nvGrpSpPr>
      <p:grpSpPr>
        <a:xfrm>
          <a:off x="0" y="0"/>
          <a:ext cx="0" cy="0"/>
          <a:chOff x="0" y="0"/>
          <a:chExt cx="0" cy="0"/>
        </a:xfrm>
      </p:grpSpPr>
      <p:sp>
        <p:nvSpPr>
          <p:cNvPr id="447" name="Google Shape;44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48" name="Google Shape;44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46"/>
        <p:cNvGrpSpPr/>
        <p:nvPr/>
      </p:nvGrpSpPr>
      <p:grpSpPr>
        <a:xfrm>
          <a:off x="0" y="0"/>
          <a:ext cx="0" cy="0"/>
          <a:chOff x="0" y="0"/>
          <a:chExt cx="0" cy="0"/>
        </a:xfrm>
      </p:grpSpPr>
      <p:sp>
        <p:nvSpPr>
          <p:cNvPr id="447" name="Google Shape;44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48" name="Google Shape;44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46"/>
        <p:cNvGrpSpPr/>
        <p:nvPr/>
      </p:nvGrpSpPr>
      <p:grpSpPr>
        <a:xfrm>
          <a:off x="0" y="0"/>
          <a:ext cx="0" cy="0"/>
          <a:chOff x="0" y="0"/>
          <a:chExt cx="0" cy="0"/>
        </a:xfrm>
      </p:grpSpPr>
      <p:sp>
        <p:nvSpPr>
          <p:cNvPr id="447" name="Google Shape;44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48" name="Google Shape;44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46"/>
        <p:cNvGrpSpPr/>
        <p:nvPr/>
      </p:nvGrpSpPr>
      <p:grpSpPr>
        <a:xfrm>
          <a:off x="0" y="0"/>
          <a:ext cx="0" cy="0"/>
          <a:chOff x="0" y="0"/>
          <a:chExt cx="0" cy="0"/>
        </a:xfrm>
      </p:grpSpPr>
      <p:sp>
        <p:nvSpPr>
          <p:cNvPr id="447" name="Google Shape;44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48" name="Google Shape;44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7"/>
        <p:cNvGrpSpPr/>
        <p:nvPr/>
      </p:nvGrpSpPr>
      <p:grpSpPr>
        <a:xfrm>
          <a:off x="0" y="0"/>
          <a:ext cx="0" cy="0"/>
          <a:chOff x="0" y="0"/>
          <a:chExt cx="0" cy="0"/>
        </a:xfrm>
      </p:grpSpPr>
      <p:sp>
        <p:nvSpPr>
          <p:cNvPr id="388" name="Google Shape;3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89" name="Google Shape;3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7"/>
        <p:cNvGrpSpPr/>
        <p:nvPr/>
      </p:nvGrpSpPr>
      <p:grpSpPr>
        <a:xfrm>
          <a:off x="0" y="0"/>
          <a:ext cx="0" cy="0"/>
          <a:chOff x="0" y="0"/>
          <a:chExt cx="0" cy="0"/>
        </a:xfrm>
      </p:grpSpPr>
      <p:sp>
        <p:nvSpPr>
          <p:cNvPr id="388" name="Google Shape;3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89" name="Google Shape;3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46"/>
        <p:cNvGrpSpPr/>
        <p:nvPr/>
      </p:nvGrpSpPr>
      <p:grpSpPr>
        <a:xfrm>
          <a:off x="0" y="0"/>
          <a:ext cx="0" cy="0"/>
          <a:chOff x="0" y="0"/>
          <a:chExt cx="0" cy="0"/>
        </a:xfrm>
      </p:grpSpPr>
      <p:sp>
        <p:nvSpPr>
          <p:cNvPr id="447" name="Google Shape;44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48" name="Google Shape;44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46"/>
        <p:cNvGrpSpPr/>
        <p:nvPr/>
      </p:nvGrpSpPr>
      <p:grpSpPr>
        <a:xfrm>
          <a:off x="0" y="0"/>
          <a:ext cx="0" cy="0"/>
          <a:chOff x="0" y="0"/>
          <a:chExt cx="0" cy="0"/>
        </a:xfrm>
      </p:grpSpPr>
      <p:sp>
        <p:nvSpPr>
          <p:cNvPr id="447" name="Google Shape;44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48" name="Google Shape;44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46"/>
        <p:cNvGrpSpPr/>
        <p:nvPr/>
      </p:nvGrpSpPr>
      <p:grpSpPr>
        <a:xfrm>
          <a:off x="0" y="0"/>
          <a:ext cx="0" cy="0"/>
          <a:chOff x="0" y="0"/>
          <a:chExt cx="0" cy="0"/>
        </a:xfrm>
      </p:grpSpPr>
      <p:sp>
        <p:nvSpPr>
          <p:cNvPr id="447" name="Google Shape;44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48" name="Google Shape;44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46"/>
        <p:cNvGrpSpPr/>
        <p:nvPr/>
      </p:nvGrpSpPr>
      <p:grpSpPr>
        <a:xfrm>
          <a:off x="0" y="0"/>
          <a:ext cx="0" cy="0"/>
          <a:chOff x="0" y="0"/>
          <a:chExt cx="0" cy="0"/>
        </a:xfrm>
      </p:grpSpPr>
      <p:sp>
        <p:nvSpPr>
          <p:cNvPr id="447" name="Google Shape;44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48" name="Google Shape;44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C63DC0C1-3916-49DF-A55D-2D219DE14562}" type="slidenum">
              <a:rPr lang="vi-VN" smtClean="0"/>
            </a:fld>
            <a:endParaRPr lang="vi-V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C63DC0C1-3916-49DF-A55D-2D219DE14562}" type="slidenum">
              <a:rPr lang="vi-VN" smtClean="0"/>
            </a:fld>
            <a:endParaRPr lang="vi-V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vi-V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4" name="Date Placeholder 3"/>
          <p:cNvSpPr>
            <a:spLocks noGrp="1"/>
          </p:cNvSpPr>
          <p:nvPr>
            <p:ph type="dt" sz="half" idx="10"/>
          </p:nvPr>
        </p:nvSpPr>
        <p:spPr/>
        <p:txBody>
          <a:bodyPr/>
          <a:lstStyle/>
          <a:p>
            <a:fld id="{AE89FB49-CEBB-4221-AF00-A7B0081D47BB}" type="datetimeFigureOut">
              <a:rPr lang="vi-VN" smtClean="0"/>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24736442-0EF7-49C1-BE73-800EB52B34C8}" type="slidenum">
              <a:rPr lang="vi-VN" smtClean="0"/>
            </a:fld>
            <a:endParaRPr lang="vi-V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vi-VN"/>
          </a:p>
        </p:txBody>
      </p:sp>
      <p:sp>
        <p:nvSpPr>
          <p:cNvPr id="4" name="Date Placeholder 3"/>
          <p:cNvSpPr>
            <a:spLocks noGrp="1"/>
          </p:cNvSpPr>
          <p:nvPr>
            <p:ph type="dt" sz="half" idx="10"/>
          </p:nvPr>
        </p:nvSpPr>
        <p:spPr/>
        <p:txBody>
          <a:bodyPr/>
          <a:lstStyle/>
          <a:p>
            <a:fld id="{AE89FB49-CEBB-4221-AF00-A7B0081D47BB}" type="datetimeFigureOut">
              <a:rPr lang="vi-VN" smtClean="0"/>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24736442-0EF7-49C1-BE73-800EB52B34C8}" type="slidenum">
              <a:rPr lang="vi-VN" smtClean="0"/>
            </a:fld>
            <a:endParaRPr lang="vi-V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vi-V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vi-VN"/>
          </a:p>
        </p:txBody>
      </p:sp>
      <p:sp>
        <p:nvSpPr>
          <p:cNvPr id="4" name="Date Placeholder 3"/>
          <p:cNvSpPr>
            <a:spLocks noGrp="1"/>
          </p:cNvSpPr>
          <p:nvPr>
            <p:ph type="dt" sz="half" idx="10"/>
          </p:nvPr>
        </p:nvSpPr>
        <p:spPr/>
        <p:txBody>
          <a:bodyPr/>
          <a:lstStyle/>
          <a:p>
            <a:fld id="{AE89FB49-CEBB-4221-AF00-A7B0081D47BB}" type="datetimeFigureOut">
              <a:rPr lang="vi-VN" smtClean="0"/>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24736442-0EF7-49C1-BE73-800EB52B34C8}" type="slidenum">
              <a:rPr lang="vi-VN" smtClean="0"/>
            </a:fld>
            <a:endParaRPr lang="vi-V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vi-VN"/>
          </a:p>
        </p:txBody>
      </p:sp>
      <p:sp>
        <p:nvSpPr>
          <p:cNvPr id="4" name="Date Placeholder 3"/>
          <p:cNvSpPr>
            <a:spLocks noGrp="1"/>
          </p:cNvSpPr>
          <p:nvPr>
            <p:ph type="dt" sz="half" idx="10"/>
          </p:nvPr>
        </p:nvSpPr>
        <p:spPr/>
        <p:txBody>
          <a:bodyPr/>
          <a:lstStyle/>
          <a:p>
            <a:fld id="{AE89FB49-CEBB-4221-AF00-A7B0081D47BB}" type="datetimeFigureOut">
              <a:rPr lang="vi-VN" smtClean="0"/>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24736442-0EF7-49C1-BE73-800EB52B34C8}" type="slidenum">
              <a:rPr lang="vi-VN" smtClean="0"/>
            </a:fld>
            <a:endParaRPr lang="vi-V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vi-V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AE89FB49-CEBB-4221-AF00-A7B0081D47BB}" type="datetimeFigureOut">
              <a:rPr lang="vi-VN" smtClean="0"/>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24736442-0EF7-49C1-BE73-800EB52B34C8}" type="slidenum">
              <a:rPr lang="vi-VN" smtClean="0"/>
            </a:fld>
            <a:endParaRPr lang="vi-V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vi-V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vi-VN"/>
          </a:p>
        </p:txBody>
      </p:sp>
      <p:sp>
        <p:nvSpPr>
          <p:cNvPr id="5" name="Date Placeholder 4"/>
          <p:cNvSpPr>
            <a:spLocks noGrp="1"/>
          </p:cNvSpPr>
          <p:nvPr>
            <p:ph type="dt" sz="half" idx="10"/>
          </p:nvPr>
        </p:nvSpPr>
        <p:spPr/>
        <p:txBody>
          <a:bodyPr/>
          <a:lstStyle/>
          <a:p>
            <a:fld id="{AE89FB49-CEBB-4221-AF00-A7B0081D47BB}" type="datetimeFigureOut">
              <a:rPr lang="vi-VN" smtClean="0"/>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24736442-0EF7-49C1-BE73-800EB52B34C8}" type="slidenum">
              <a:rPr lang="vi-VN" smtClean="0"/>
            </a:fld>
            <a:endParaRPr lang="vi-V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vi-V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vi-V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vi-VN"/>
          </a:p>
        </p:txBody>
      </p:sp>
      <p:sp>
        <p:nvSpPr>
          <p:cNvPr id="7" name="Date Placeholder 6"/>
          <p:cNvSpPr>
            <a:spLocks noGrp="1"/>
          </p:cNvSpPr>
          <p:nvPr>
            <p:ph type="dt" sz="half" idx="10"/>
          </p:nvPr>
        </p:nvSpPr>
        <p:spPr/>
        <p:txBody>
          <a:bodyPr/>
          <a:lstStyle/>
          <a:p>
            <a:fld id="{AE89FB49-CEBB-4221-AF00-A7B0081D47BB}" type="datetimeFigureOut">
              <a:rPr lang="vi-VN" smtClean="0"/>
            </a:fld>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24736442-0EF7-49C1-BE73-800EB52B34C8}" type="slidenum">
              <a:rPr lang="vi-VN" smtClean="0"/>
            </a:fld>
            <a:endParaRPr lang="vi-V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Date Placeholder 2"/>
          <p:cNvSpPr>
            <a:spLocks noGrp="1"/>
          </p:cNvSpPr>
          <p:nvPr>
            <p:ph type="dt" sz="half" idx="10"/>
          </p:nvPr>
        </p:nvSpPr>
        <p:spPr/>
        <p:txBody>
          <a:bodyPr/>
          <a:lstStyle/>
          <a:p>
            <a:fld id="{AE89FB49-CEBB-4221-AF00-A7B0081D47BB}" type="datetimeFigureOut">
              <a:rPr lang="vi-VN" smtClean="0"/>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24736442-0EF7-49C1-BE73-800EB52B34C8}" type="slidenum">
              <a:rPr lang="vi-VN" smtClean="0"/>
            </a:fld>
            <a:endParaRPr lang="vi-V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89FB49-CEBB-4221-AF00-A7B0081D47BB}" type="datetimeFigureOut">
              <a:rPr lang="vi-VN" smtClean="0"/>
            </a:fld>
            <a:endParaRPr lang="vi-VN"/>
          </a:p>
        </p:txBody>
      </p:sp>
      <p:sp>
        <p:nvSpPr>
          <p:cNvPr id="3" name="Footer Placeholder 2"/>
          <p:cNvSpPr>
            <a:spLocks noGrp="1"/>
          </p:cNvSpPr>
          <p:nvPr>
            <p:ph type="ftr" sz="quarter" idx="11"/>
          </p:nvPr>
        </p:nvSpPr>
        <p:spPr/>
        <p:txBody>
          <a:bodyPr/>
          <a:lstStyle/>
          <a:p>
            <a:endParaRPr lang="vi-VN"/>
          </a:p>
        </p:txBody>
      </p:sp>
      <p:sp>
        <p:nvSpPr>
          <p:cNvPr id="4" name="Slide Number Placeholder 3"/>
          <p:cNvSpPr>
            <a:spLocks noGrp="1"/>
          </p:cNvSpPr>
          <p:nvPr>
            <p:ph type="sldNum" sz="quarter" idx="12"/>
          </p:nvPr>
        </p:nvSpPr>
        <p:spPr/>
        <p:txBody>
          <a:bodyPr/>
          <a:lstStyle/>
          <a:p>
            <a:fld id="{24736442-0EF7-49C1-BE73-800EB52B34C8}" type="slidenum">
              <a:rPr lang="vi-VN" smtClean="0"/>
            </a:fld>
            <a:endParaRPr lang="vi-V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vi-V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AE89FB49-CEBB-4221-AF00-A7B0081D47BB}" type="datetimeFigureOut">
              <a:rPr lang="vi-VN" smtClean="0"/>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24736442-0EF7-49C1-BE73-800EB52B34C8}" type="slidenum">
              <a:rPr lang="vi-VN" smtClean="0"/>
            </a:fld>
            <a:endParaRPr lang="vi-V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AE89FB49-CEBB-4221-AF00-A7B0081D47BB}" type="datetimeFigureOut">
              <a:rPr lang="vi-VN" smtClean="0"/>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24736442-0EF7-49C1-BE73-800EB52B34C8}" type="slidenum">
              <a:rPr lang="vi-VN" smtClean="0"/>
            </a:fld>
            <a:endParaRPr lang="vi-V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vi-V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E89FB49-CEBB-4221-AF00-A7B0081D47BB}" type="datetimeFigureOut">
              <a:rPr lang="vi-VN" smtClean="0"/>
            </a:fld>
            <a:endParaRPr lang="vi-V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vi-V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4736442-0EF7-49C1-BE73-800EB52B34C8}" type="slidenum">
              <a:rPr lang="vi-VN" smtClean="0"/>
            </a:fld>
            <a:endParaRPr lang="vi-V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youtu.be/taPRHFg6Jno"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20.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20.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20.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image" Target="../media/image20.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5.png"/><Relationship Id="rId1"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6.png"/><Relationship Id="rId1"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7.png"/><Relationship Id="rId1"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png"/><Relationship Id="rId1" Type="http://schemas.openxmlformats.org/officeDocument/2006/relationships/image" Target="../media/image24.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png"/><Relationship Id="rId1"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png"/><Relationship Id="rId1"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2.png"/><Relationship Id="rId1"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3.png"/><Relationship Id="rId1"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5.png"/><Relationship Id="rId1"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6.png"/><Relationship Id="rId1"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7.png"/><Relationship Id="rId1"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8.png"/><Relationship Id="rId1"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image" Target="../media/image34.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1.png"/><Relationship Id="rId1"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3.png"/><Relationship Id="rId1"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4.png"/><Relationship Id="rId1"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5.png"/><Relationship Id="rId1"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7.png"/><Relationship Id="rId1"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8.png"/><Relationship Id="rId1"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3.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6.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7.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8.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9.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0.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1.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7.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3.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4.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5.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6.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7.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8.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9.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9.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7.xml"/><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3.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0.jpe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1.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2.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3.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503680" y="2074545"/>
            <a:ext cx="9659620" cy="1938020"/>
          </a:xfrm>
          <a:prstGeom prst="rect">
            <a:avLst/>
          </a:prstGeom>
          <a:noFill/>
        </p:spPr>
        <p:txBody>
          <a:bodyPr wrap="square" rtlCol="0">
            <a:spAutoFit/>
          </a:bodyPr>
          <a:p>
            <a:r>
              <a:rPr lang="en-US" sz="4000" b="1"/>
              <a:t>Link youtube thuyết trình nhóm KHDLH:</a:t>
            </a:r>
            <a:r>
              <a:rPr lang="en-US" sz="4000"/>
              <a:t> </a:t>
            </a:r>
            <a:r>
              <a:rPr lang="en-US" altLang="en-US" sz="4000">
                <a:hlinkClick r:id="rId1" tooltip="" action="ppaction://hlinkfile"/>
              </a:rPr>
              <a:t>https://youtu.be/taPRHFg6Jno</a:t>
            </a:r>
            <a:endParaRPr lang="en-US" altLang="en-US" sz="4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51;p22"/>
          <p:cNvSpPr txBox="1"/>
          <p:nvPr/>
        </p:nvSpPr>
        <p:spPr>
          <a:xfrm>
            <a:off x="388685" y="115970"/>
            <a:ext cx="10298979" cy="822661"/>
          </a:xfrm>
          <a:prstGeom prst="rect">
            <a:avLst/>
          </a:prstGeom>
          <a:noFill/>
          <a:ln>
            <a:noFill/>
          </a:ln>
        </p:spPr>
        <p:txBody>
          <a:bodyPr spcFirstLastPara="1" wrap="square" lIns="0" tIns="0" rIns="0" bIns="0" anchor="t" anchorCtr="0">
            <a:spAutoFit/>
          </a:bodyPr>
          <a:lstStyle/>
          <a:p>
            <a:pPr>
              <a:lnSpc>
                <a:spcPct val="99000"/>
              </a:lnSpc>
            </a:pPr>
            <a:r>
              <a:rPr lang="en-US" sz="5400" b="1">
                <a:solidFill>
                  <a:srgbClr val="002060"/>
                </a:solidFill>
                <a:latin typeface="Be Vietnam Pro"/>
                <a:ea typeface="Be Vietnam Pro"/>
                <a:cs typeface="Be Vietnam Pro"/>
                <a:sym typeface="Be Vietnam Pro"/>
              </a:rPr>
              <a:t>Stakeholder của hệ thống</a:t>
            </a:r>
            <a:endParaRPr lang="en-US" sz="5400" b="1">
              <a:solidFill>
                <a:srgbClr val="002060"/>
              </a:solidFill>
              <a:latin typeface="Be Vietnam Pro"/>
              <a:ea typeface="Be Vietnam Pro"/>
              <a:cs typeface="Be Vietnam Pro"/>
              <a:sym typeface="Be Vietnam Pro"/>
            </a:endParaRPr>
          </a:p>
        </p:txBody>
      </p:sp>
      <p:sp>
        <p:nvSpPr>
          <p:cNvPr id="5" name="TextBox 4"/>
          <p:cNvSpPr txBox="1"/>
          <p:nvPr/>
        </p:nvSpPr>
        <p:spPr>
          <a:xfrm>
            <a:off x="11650659" y="6334780"/>
            <a:ext cx="377026" cy="523220"/>
          </a:xfrm>
          <a:prstGeom prst="rect">
            <a:avLst/>
          </a:prstGeom>
          <a:noFill/>
        </p:spPr>
        <p:txBody>
          <a:bodyPr wrap="none" rtlCol="0">
            <a:spAutoFit/>
          </a:bodyPr>
          <a:lstStyle/>
          <a:p>
            <a:r>
              <a:rPr lang="en-US" sz="2800">
                <a:solidFill>
                  <a:srgbClr val="002060"/>
                </a:solidFill>
              </a:rPr>
              <a:t>6</a:t>
            </a:r>
            <a:endParaRPr lang="vi-VN" sz="2800">
              <a:solidFill>
                <a:srgbClr val="002060"/>
              </a:solidFill>
            </a:endParaRPr>
          </a:p>
        </p:txBody>
      </p:sp>
      <p:graphicFrame>
        <p:nvGraphicFramePr>
          <p:cNvPr id="6" name="Table 5"/>
          <p:cNvGraphicFramePr>
            <a:graphicFrameLocks noGrp="1"/>
          </p:cNvGraphicFramePr>
          <p:nvPr/>
        </p:nvGraphicFramePr>
        <p:xfrm>
          <a:off x="63628" y="1054740"/>
          <a:ext cx="12064744" cy="5364627"/>
        </p:xfrm>
        <a:graphic>
          <a:graphicData uri="http://schemas.openxmlformats.org/drawingml/2006/table">
            <a:tbl>
              <a:tblPr firstRow="1" bandRow="1">
                <a:tableStyleId>{2D5ABB26-0587-4C30-8999-92F81FD0307C}</a:tableStyleId>
              </a:tblPr>
              <a:tblGrid>
                <a:gridCol w="1728226"/>
                <a:gridCol w="1722753"/>
                <a:gridCol w="1722753"/>
                <a:gridCol w="1722753"/>
                <a:gridCol w="1722753"/>
                <a:gridCol w="1722753"/>
                <a:gridCol w="1722753"/>
              </a:tblGrid>
              <a:tr h="1146593">
                <a:tc>
                  <a:txBody>
                    <a:bodyPr/>
                    <a:lstStyle/>
                    <a:p>
                      <a:pPr algn="ctr"/>
                      <a:r>
                        <a:rPr lang="vi-VN" b="1" i="0">
                          <a:solidFill>
                            <a:srgbClr val="002060"/>
                          </a:solidFill>
                        </a:rPr>
                        <a:t>Các cán bộ, giảng viên và sinh viên trong HCMUT</a:t>
                      </a:r>
                      <a:endParaRPr lang="vi-VN" b="1" i="0">
                        <a:solidFill>
                          <a:srgbClr val="002060"/>
                        </a:solidFill>
                      </a:endParaRPr>
                    </a:p>
                  </a:txBody>
                  <a:tcPr>
                    <a:lnR w="12700" cap="flat" cmpd="sng" algn="ctr">
                      <a:solidFill>
                        <a:schemeClr val="tx1"/>
                      </a:solidFill>
                      <a:prstDash val="solid"/>
                      <a:round/>
                      <a:headEnd type="none" w="med" len="med"/>
                      <a:tailEnd type="none" w="med" len="med"/>
                    </a:lnR>
                  </a:tcPr>
                </a:tc>
                <a:tc>
                  <a:txBody>
                    <a:bodyPr/>
                    <a:lstStyle/>
                    <a:p>
                      <a:pPr algn="ctr"/>
                      <a:r>
                        <a:rPr lang="vi-VN" b="1" i="0">
                          <a:solidFill>
                            <a:srgbClr val="002060"/>
                          </a:solidFill>
                        </a:rPr>
                        <a:t>HCMUT Administrator</a:t>
                      </a:r>
                      <a:endParaRPr lang="vi-VN" b="1" i="0">
                        <a:solidFill>
                          <a:srgbClr val="00206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b="1" i="0">
                          <a:solidFill>
                            <a:srgbClr val="002060"/>
                          </a:solidFill>
                        </a:rPr>
                        <a:t>Student Printing Service Officer (SPSO)</a:t>
                      </a:r>
                      <a:endParaRPr lang="vi-VN" b="1" i="0">
                        <a:solidFill>
                          <a:srgbClr val="00206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vi-VN" b="1" i="0">
                          <a:solidFill>
                            <a:srgbClr val="002060"/>
                          </a:solidFill>
                        </a:rPr>
                        <a:t>HCMUT SSO Administrator</a:t>
                      </a:r>
                      <a:endParaRPr lang="vi-VN" b="1" i="0">
                        <a:solidFill>
                          <a:srgbClr val="00206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b="1" i="0">
                          <a:solidFill>
                            <a:srgbClr val="002060"/>
                          </a:solidFill>
                        </a:rPr>
                        <a:t>Nhóm phát triển hệ thống (Development Team)</a:t>
                      </a:r>
                      <a:endParaRPr lang="vi-VN" b="1" i="0">
                        <a:solidFill>
                          <a:srgbClr val="00206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b="1" i="0">
                          <a:solidFill>
                            <a:srgbClr val="002060"/>
                          </a:solidFill>
                        </a:rPr>
                        <a:t>Nhóm hỗ trợ kĩ thuật (Technical Support Team)</a:t>
                      </a:r>
                      <a:endParaRPr lang="vi-VN" b="1" i="0">
                        <a:solidFill>
                          <a:srgbClr val="00206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vi-VN" b="1" i="0">
                          <a:solidFill>
                            <a:srgbClr val="002060"/>
                          </a:solidFill>
                        </a:rPr>
                        <a:t>Bộ phận pháp lý</a:t>
                      </a:r>
                      <a:endParaRPr lang="vi-VN" b="1" i="0">
                        <a:solidFill>
                          <a:srgbClr val="002060"/>
                        </a:solidFill>
                      </a:endParaRPr>
                    </a:p>
                  </a:txBody>
                  <a:tcPr>
                    <a:lnL w="12700" cap="flat" cmpd="sng" algn="ctr">
                      <a:solidFill>
                        <a:schemeClr val="tx1"/>
                      </a:solidFill>
                      <a:prstDash val="solid"/>
                      <a:round/>
                      <a:headEnd type="none" w="med" len="med"/>
                      <a:tailEnd type="none" w="med" len="med"/>
                    </a:lnL>
                  </a:tcPr>
                </a:tc>
              </a:tr>
              <a:tr h="352798">
                <a:tc>
                  <a:txBody>
                    <a:bodyPr/>
                    <a:lstStyle/>
                    <a:p>
                      <a:pPr algn="ctr"/>
                      <a:endParaRPr lang="vi-VN"/>
                    </a:p>
                  </a:txBody>
                  <a:tcPr>
                    <a:lnR w="12700" cap="flat" cmpd="sng" algn="ctr">
                      <a:solidFill>
                        <a:schemeClr val="tx1"/>
                      </a:solidFill>
                      <a:prstDash val="solid"/>
                      <a:round/>
                      <a:headEnd type="none" w="med" len="med"/>
                      <a:tailEnd type="none" w="med" len="med"/>
                    </a:lnR>
                  </a:tcPr>
                </a:tc>
                <a:tc>
                  <a:txBody>
                    <a:bodyPr/>
                    <a:lstStyle/>
                    <a:p>
                      <a:pPr algn="ctr"/>
                      <a:endParaRPr lang="vi-V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vi-V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vi-V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vi-V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vi-V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vi-VN"/>
                    </a:p>
                  </a:txBody>
                  <a:tcPr>
                    <a:lnL w="12700" cap="flat" cmpd="sng" algn="ctr">
                      <a:solidFill>
                        <a:schemeClr val="tx1"/>
                      </a:solidFill>
                      <a:prstDash val="solid"/>
                      <a:round/>
                      <a:headEnd type="none" w="med" len="med"/>
                      <a:tailEnd type="none" w="med" len="med"/>
                    </a:lnL>
                  </a:tcPr>
                </a:tc>
              </a:tr>
              <a:tr h="3810147">
                <a:tc>
                  <a:txBody>
                    <a:bodyPr/>
                    <a:lstStyle/>
                    <a:p>
                      <a:pPr algn="just"/>
                      <a:r>
                        <a:rPr lang="vi-VN"/>
                        <a:t>Phụ thuộc rất nhiều vào dịch vụ in ấn cho nhu cầu học tập và giảng dạy.</a:t>
                      </a:r>
                      <a:endParaRPr lang="vi-VN"/>
                    </a:p>
                  </a:txBody>
                  <a:tcPr>
                    <a:lnR w="12700" cap="flat" cmpd="sng" algn="ctr">
                      <a:solidFill>
                        <a:schemeClr val="tx1"/>
                      </a:solidFill>
                      <a:prstDash val="solid"/>
                      <a:round/>
                      <a:headEnd type="none" w="med" len="med"/>
                      <a:tailEnd type="none" w="med" len="med"/>
                    </a:lnR>
                  </a:tcPr>
                </a:tc>
                <a:tc>
                  <a:txBody>
                    <a:bodyPr/>
                    <a:lstStyle/>
                    <a:p>
                      <a:pPr algn="just"/>
                      <a:r>
                        <a:rPr lang="vi-VN"/>
                        <a:t>Hỗ trợ, tài trợ và cung cấp dịch vụ giúp</a:t>
                      </a:r>
                      <a:r>
                        <a:rPr lang="en-US"/>
                        <a:t> </a:t>
                      </a:r>
                      <a:r>
                        <a:rPr lang="vi-VN"/>
                        <a:t>cho việc tích hợp liền mạch với các hệ thống hiện có của trường.</a:t>
                      </a:r>
                      <a:endParaRPr lang="vi-V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just"/>
                      <a:r>
                        <a:rPr lang="vi-VN"/>
                        <a:t>Người quản trị cần có công cụ để theo dõi tình trạng hoạt động của máy in, đồng thời cấu hình các thông số hệ thống quan trọng.</a:t>
                      </a:r>
                      <a:endParaRPr lang="vi-V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just"/>
                      <a:r>
                        <a:rPr lang="vi-VN"/>
                        <a:t>Phối hợp cùng với HCMUT Administrator để quản lý bảo mật hệ thống, xác thực, đảm bảo dịch vụ đáng tin cậy và bảo vệ thông tin người dùng.</a:t>
                      </a:r>
                      <a:endParaRPr lang="vi-V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just"/>
                      <a:r>
                        <a:rPr lang="vi-VN"/>
                        <a:t>Lên kế hoạch thiết kế, xây dựng, phát triển hệ thống cũng như bảo trì</a:t>
                      </a:r>
                      <a:r>
                        <a:rPr lang="en-US"/>
                        <a:t> </a:t>
                      </a:r>
                      <a:r>
                        <a:rPr lang="vi-VN"/>
                        <a:t>hệ thống.</a:t>
                      </a:r>
                      <a:endParaRPr lang="vi-V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just"/>
                      <a:r>
                        <a:rPr lang="vi-VN"/>
                        <a:t>Hỗ trợ trả lời các vấn đề kĩ thuật cho người dùng cuối, quản lý cơ sở vật chất như phòng in, máy in, tài liệu…</a:t>
                      </a:r>
                      <a:endParaRPr lang="vi-V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just"/>
                      <a:r>
                        <a:rPr lang="vi-VN"/>
                        <a:t>Đảm bảo các quy trình, sản phẩm, dịch vụ rõ ràng, hợp pháp, bảo vệ quyền lợi của người dùng cuối.</a:t>
                      </a:r>
                      <a:endParaRPr lang="vi-VN"/>
                    </a:p>
                  </a:txBody>
                  <a:tcPr>
                    <a:lnL w="12700" cap="flat" cmpd="sng" algn="ctr">
                      <a:solidFill>
                        <a:schemeClr val="tx1"/>
                      </a:solidFill>
                      <a:prstDash val="solid"/>
                      <a:round/>
                      <a:headEnd type="none" w="med" len="med"/>
                      <a:tailEnd type="none" w="med" len="med"/>
                    </a:lnL>
                  </a:tcPr>
                </a:tc>
              </a:tr>
            </a:tbl>
          </a:graphicData>
        </a:graphic>
      </p:graphicFrame>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51;p22"/>
          <p:cNvSpPr txBox="1"/>
          <p:nvPr/>
        </p:nvSpPr>
        <p:spPr>
          <a:xfrm>
            <a:off x="388620" y="116205"/>
            <a:ext cx="11543030" cy="608965"/>
          </a:xfrm>
          <a:prstGeom prst="rect">
            <a:avLst/>
          </a:prstGeom>
          <a:noFill/>
          <a:ln>
            <a:noFill/>
          </a:ln>
        </p:spPr>
        <p:txBody>
          <a:bodyPr spcFirstLastPara="1" wrap="square" lIns="0" tIns="0" rIns="0" bIns="0" anchor="t" anchorCtr="0">
            <a:spAutoFit/>
          </a:bodyPr>
          <a:lstStyle/>
          <a:p>
            <a:pPr>
              <a:lnSpc>
                <a:spcPct val="99000"/>
              </a:lnSpc>
            </a:pPr>
            <a:r>
              <a:rPr lang="en-US" sz="4000" b="1">
                <a:solidFill>
                  <a:srgbClr val="002060"/>
                </a:solidFill>
                <a:latin typeface="Be Vietnam Pro"/>
                <a:ea typeface="Be Vietnam Pro"/>
                <a:cs typeface="Be Vietnam Pro"/>
                <a:sym typeface="Be Vietnam Pro"/>
              </a:rPr>
              <a:t>Lợi ích mang lại cho các stakeholder</a:t>
            </a:r>
            <a:endParaRPr lang="en-US" sz="4000" b="1">
              <a:solidFill>
                <a:srgbClr val="002060"/>
              </a:solidFill>
              <a:latin typeface="Be Vietnam Pro"/>
              <a:ea typeface="Be Vietnam Pro"/>
              <a:cs typeface="Be Vietnam Pro"/>
              <a:sym typeface="Be Vietnam Pro"/>
            </a:endParaRPr>
          </a:p>
        </p:txBody>
      </p:sp>
      <p:sp>
        <p:nvSpPr>
          <p:cNvPr id="5" name="TextBox 4"/>
          <p:cNvSpPr txBox="1"/>
          <p:nvPr/>
        </p:nvSpPr>
        <p:spPr>
          <a:xfrm>
            <a:off x="11650659" y="6334780"/>
            <a:ext cx="377026" cy="523220"/>
          </a:xfrm>
          <a:prstGeom prst="rect">
            <a:avLst/>
          </a:prstGeom>
          <a:noFill/>
        </p:spPr>
        <p:txBody>
          <a:bodyPr wrap="none" rtlCol="0">
            <a:spAutoFit/>
          </a:bodyPr>
          <a:lstStyle/>
          <a:p>
            <a:r>
              <a:rPr lang="en-US" sz="2800">
                <a:solidFill>
                  <a:srgbClr val="002060"/>
                </a:solidFill>
              </a:rPr>
              <a:t>7</a:t>
            </a:r>
            <a:endParaRPr lang="vi-VN" sz="2800">
              <a:solidFill>
                <a:srgbClr val="002060"/>
              </a:solidFill>
            </a:endParaRPr>
          </a:p>
        </p:txBody>
      </p:sp>
      <p:graphicFrame>
        <p:nvGraphicFramePr>
          <p:cNvPr id="6" name="Table 5"/>
          <p:cNvGraphicFramePr>
            <a:graphicFrameLocks noGrp="1"/>
          </p:cNvGraphicFramePr>
          <p:nvPr/>
        </p:nvGraphicFramePr>
        <p:xfrm>
          <a:off x="486415" y="1044908"/>
          <a:ext cx="11351623" cy="5385390"/>
        </p:xfrm>
        <a:graphic>
          <a:graphicData uri="http://schemas.openxmlformats.org/drawingml/2006/table">
            <a:tbl>
              <a:tblPr firstRow="1" bandRow="1">
                <a:tableStyleId>{2D5ABB26-0587-4C30-8999-92F81FD0307C}</a:tableStyleId>
              </a:tblPr>
              <a:tblGrid>
                <a:gridCol w="1896943"/>
                <a:gridCol w="1890936"/>
                <a:gridCol w="1890936"/>
                <a:gridCol w="1890936"/>
                <a:gridCol w="1890936"/>
                <a:gridCol w="1890936"/>
              </a:tblGrid>
              <a:tr h="1193321">
                <a:tc>
                  <a:txBody>
                    <a:bodyPr/>
                    <a:lstStyle/>
                    <a:p>
                      <a:pPr algn="ctr"/>
                      <a:r>
                        <a:rPr lang="vi-VN" b="1" i="0">
                          <a:solidFill>
                            <a:srgbClr val="002060"/>
                          </a:solidFill>
                        </a:rPr>
                        <a:t>Các cán bộ, giảng viên và sinh viên trong HCMUT</a:t>
                      </a:r>
                      <a:endParaRPr lang="vi-VN" b="1" i="0">
                        <a:solidFill>
                          <a:srgbClr val="002060"/>
                        </a:solidFill>
                      </a:endParaRPr>
                    </a:p>
                  </a:txBody>
                  <a:tcPr>
                    <a:lnR w="12700" cap="flat" cmpd="sng" algn="ctr">
                      <a:solidFill>
                        <a:schemeClr val="tx1"/>
                      </a:solidFill>
                      <a:prstDash val="solid"/>
                      <a:round/>
                      <a:headEnd type="none" w="med" len="med"/>
                      <a:tailEnd type="none" w="med" len="med"/>
                    </a:lnR>
                  </a:tcPr>
                </a:tc>
                <a:tc>
                  <a:txBody>
                    <a:bodyPr/>
                    <a:lstStyle/>
                    <a:p>
                      <a:pPr algn="ctr"/>
                      <a:r>
                        <a:rPr lang="vi-VN" b="1" i="0">
                          <a:solidFill>
                            <a:srgbClr val="002060"/>
                          </a:solidFill>
                        </a:rPr>
                        <a:t>HCMUT Administrator</a:t>
                      </a:r>
                      <a:endParaRPr lang="vi-VN" b="1" i="0">
                        <a:solidFill>
                          <a:srgbClr val="00206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b="1" i="0">
                          <a:solidFill>
                            <a:srgbClr val="002060"/>
                          </a:solidFill>
                        </a:rPr>
                        <a:t>Đội ngũ hỗ trợ kỹ thuật</a:t>
                      </a:r>
                      <a:endParaRPr lang="vi-VN" b="1" i="0">
                        <a:solidFill>
                          <a:srgbClr val="00206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vi-VN" b="1" i="0">
                          <a:solidFill>
                            <a:srgbClr val="002060"/>
                          </a:solidFill>
                        </a:rPr>
                        <a:t>HCMUT SSO Administrator</a:t>
                      </a:r>
                      <a:endParaRPr lang="vi-VN" b="1" i="0">
                        <a:solidFill>
                          <a:srgbClr val="00206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b="1" i="0">
                          <a:solidFill>
                            <a:srgbClr val="002060"/>
                          </a:solidFill>
                        </a:rPr>
                        <a:t>Nhà cung cấp máy in</a:t>
                      </a:r>
                      <a:endParaRPr lang="vi-VN" b="1" i="0">
                        <a:solidFill>
                          <a:srgbClr val="00206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b="1" i="0">
                          <a:solidFill>
                            <a:srgbClr val="002060"/>
                          </a:solidFill>
                        </a:rPr>
                        <a:t>Bộ phận pháp lý</a:t>
                      </a:r>
                      <a:endParaRPr lang="vi-VN" b="1" i="0">
                        <a:solidFill>
                          <a:srgbClr val="00206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tcPr>
                </a:tc>
              </a:tr>
              <a:tr h="367176">
                <a:tc>
                  <a:txBody>
                    <a:bodyPr/>
                    <a:lstStyle/>
                    <a:p>
                      <a:pPr algn="ctr"/>
                      <a:endParaRPr lang="vi-VN"/>
                    </a:p>
                  </a:txBody>
                  <a:tcPr>
                    <a:lnR w="12700" cap="flat" cmpd="sng" algn="ctr">
                      <a:solidFill>
                        <a:schemeClr val="tx1"/>
                      </a:solidFill>
                      <a:prstDash val="solid"/>
                      <a:round/>
                      <a:headEnd type="none" w="med" len="med"/>
                      <a:tailEnd type="none" w="med" len="med"/>
                    </a:lnR>
                  </a:tcPr>
                </a:tc>
                <a:tc>
                  <a:txBody>
                    <a:bodyPr/>
                    <a:lstStyle/>
                    <a:p>
                      <a:pPr algn="ctr"/>
                      <a:endParaRPr lang="vi-V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vi-V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vi-V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vi-V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vi-VN"/>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tcPr>
                </a:tc>
              </a:tr>
              <a:tr h="3824893">
                <a:tc>
                  <a:txBody>
                    <a:bodyPr/>
                    <a:lstStyle/>
                    <a:p>
                      <a:pPr algn="just"/>
                      <a:r>
                        <a:rPr lang="vi-VN"/>
                        <a:t> Có thể sử dụng dịch vụ in ấn thông minh và tiện lợi, đáp ứng nhu cầu in tài liệu học tập, báo cáo, luận văn, đơn từ…giúp tiết kiệm thời gian và công sức so với việc in ấn truyền thống.</a:t>
                      </a:r>
                      <a:endParaRPr lang="vi-VN"/>
                    </a:p>
                  </a:txBody>
                  <a:tcPr>
                    <a:lnR w="12700" cap="flat" cmpd="sng" algn="ctr">
                      <a:solidFill>
                        <a:schemeClr val="tx1"/>
                      </a:solidFill>
                      <a:prstDash val="solid"/>
                      <a:round/>
                      <a:headEnd type="none" w="med" len="med"/>
                      <a:tailEnd type="none" w="med" len="med"/>
                    </a:lnR>
                  </a:tcPr>
                </a:tc>
                <a:tc>
                  <a:txBody>
                    <a:bodyPr/>
                    <a:lstStyle/>
                    <a:p>
                      <a:pPr algn="just"/>
                      <a:r>
                        <a:rPr lang="vi-VN"/>
                        <a:t>Cung cấp dịch vụ tiện ích cho sinh viên, góp phần nâng cao chất lượng học tập và làm việc của sinh viên, giảng viên, đồng thời tối ưu hóa việc sử dụng cơ sở vật chất của trường.</a:t>
                      </a:r>
                      <a:endParaRPr lang="vi-V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just"/>
                      <a:r>
                        <a:rPr lang="vi-VN"/>
                        <a:t>Giám sát chặt chẽ tình trạng vận hành của máy in, sẵn sàng hỗ trợ người dùng nhanh chóng khi cần, đồng thời nâng cao kinh nghiệm và kỹ năng bảo dưỡng thiết bị.</a:t>
                      </a:r>
                      <a:endParaRPr lang="vi-V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just"/>
                      <a:r>
                        <a:rPr lang="vi-VN"/>
                        <a:t>Đảm bảo tính an toàn và bảo mật trong quy trình xác thực người dùng, đồng thời tích hợp và đồng bộ với các dịch vụ thuộc hệ sinh thái của trường Đại học Bách khoa.</a:t>
                      </a:r>
                      <a:endParaRPr lang="vi-V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just"/>
                      <a:r>
                        <a:rPr lang="vi-VN"/>
                        <a:t>Cung cấp các thiết bị đáng tin cậy và hoạt động ổn định, xây dựng mối quan hệ tốt với nhà trường và củng cố niềm tin vào chất lượng kỹ thuật của sản phẩm.</a:t>
                      </a:r>
                      <a:endParaRPr lang="vi-V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just"/>
                      <a:r>
                        <a:rPr lang="vi-VN"/>
                        <a:t> Bảo vệ quyền và lợi ích của nhà trường, sinh viên, và cán bộ, đảm bảo mọi hoạt động không vi phạm các quy định và điều khoản pháp luật. Đảm bảo tuân thủ quyền riêng tư và bảo mật thông tin.</a:t>
                      </a:r>
                      <a:endParaRPr lang="vi-VN"/>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tcPr>
                </a:tc>
              </a:tr>
            </a:tbl>
          </a:graphicData>
        </a:graphic>
      </p:graphicFrame>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1" name="Google Shape;451;p22"/>
          <p:cNvSpPr txBox="1"/>
          <p:nvPr/>
        </p:nvSpPr>
        <p:spPr>
          <a:xfrm>
            <a:off x="388686" y="115970"/>
            <a:ext cx="9200600" cy="3649012"/>
          </a:xfrm>
          <a:prstGeom prst="rect">
            <a:avLst/>
          </a:prstGeom>
          <a:noFill/>
          <a:ln>
            <a:noFill/>
          </a:ln>
        </p:spPr>
        <p:txBody>
          <a:bodyPr spcFirstLastPara="1" wrap="square" lIns="0" tIns="0" rIns="0" bIns="0" anchor="t" anchorCtr="0">
            <a:spAutoFit/>
          </a:bodyPr>
          <a:lstStyle/>
          <a:p>
            <a:pPr>
              <a:lnSpc>
                <a:spcPct val="99000"/>
              </a:lnSpc>
            </a:pPr>
            <a:r>
              <a:rPr lang="en-US" sz="7775" b="1">
                <a:solidFill>
                  <a:srgbClr val="002060"/>
                </a:solidFill>
                <a:latin typeface="Be Vietnam Pro"/>
                <a:ea typeface="Be Vietnam Pro"/>
                <a:cs typeface="Be Vietnam Pro"/>
                <a:sym typeface="Be Vietnam Pro"/>
              </a:rPr>
              <a:t>REQUIREMENT </a:t>
            </a:r>
            <a:endParaRPr lang="en-US" sz="7775" b="1">
              <a:solidFill>
                <a:srgbClr val="002060"/>
              </a:solidFill>
              <a:latin typeface="Be Vietnam Pro"/>
              <a:ea typeface="Be Vietnam Pro"/>
              <a:cs typeface="Be Vietnam Pro"/>
              <a:sym typeface="Be Vietnam Pro"/>
            </a:endParaRPr>
          </a:p>
          <a:p>
            <a:pPr>
              <a:lnSpc>
                <a:spcPct val="99000"/>
              </a:lnSpc>
            </a:pPr>
            <a:r>
              <a:rPr lang="en-US" sz="7775" b="1">
                <a:solidFill>
                  <a:srgbClr val="002060"/>
                </a:solidFill>
                <a:latin typeface="Be Vietnam Pro"/>
                <a:ea typeface="Be Vietnam Pro"/>
                <a:cs typeface="Be Vietnam Pro"/>
                <a:sym typeface="Be Vietnam Pro"/>
              </a:rPr>
              <a:t>ANALYSIS</a:t>
            </a:r>
            <a:endParaRPr lang="en-US" sz="7775" b="1">
              <a:solidFill>
                <a:srgbClr val="002060"/>
              </a:solidFill>
              <a:latin typeface="Be Vietnam Pro"/>
              <a:ea typeface="Be Vietnam Pro"/>
              <a:cs typeface="Be Vietnam Pro"/>
              <a:sym typeface="Be Vietnam Pro"/>
            </a:endParaRPr>
          </a:p>
          <a:p>
            <a:pPr>
              <a:lnSpc>
                <a:spcPct val="99000"/>
              </a:lnSpc>
            </a:pPr>
            <a:endParaRPr lang="en-US" sz="2800" b="1">
              <a:solidFill>
                <a:srgbClr val="252747"/>
              </a:solidFill>
              <a:latin typeface="Be Vietnam Pro"/>
              <a:ea typeface="Be Vietnam Pro"/>
              <a:cs typeface="Be Vietnam Pro"/>
              <a:sym typeface="Be Vietnam Pro"/>
            </a:endParaRPr>
          </a:p>
          <a:p>
            <a:pPr>
              <a:lnSpc>
                <a:spcPct val="99000"/>
              </a:lnSpc>
            </a:pPr>
            <a:r>
              <a:rPr lang="en-US" sz="2800">
                <a:solidFill>
                  <a:schemeClr val="bg1">
                    <a:lumMod val="65000"/>
                  </a:schemeClr>
                </a:solidFill>
                <a:latin typeface="Be Vietnam Pro"/>
                <a:ea typeface="Be Vietnam Pro"/>
                <a:cs typeface="Be Vietnam Pro"/>
                <a:sym typeface="Be Vietnam Pro"/>
              </a:rPr>
              <a:t>Xác định cụ thể những yêu cầu mà hệ thống đặt ra, từ đó lựa chọn giải pháp thiết kế và hiện thực phù hợp</a:t>
            </a:r>
            <a:endParaRPr lang="en-US" sz="2800">
              <a:solidFill>
                <a:schemeClr val="bg1">
                  <a:lumMod val="65000"/>
                </a:schemeClr>
              </a:solidFill>
              <a:latin typeface="Be Vietnam Pro"/>
              <a:ea typeface="Be Vietnam Pro"/>
              <a:cs typeface="Be Vietnam Pro"/>
              <a:sym typeface="Be Vietnam Pro"/>
            </a:endParaRPr>
          </a:p>
        </p:txBody>
      </p:sp>
      <p:pic>
        <p:nvPicPr>
          <p:cNvPr id="2" name="Picture 1"/>
          <p:cNvPicPr>
            <a:picLocks noChangeAspect="1"/>
          </p:cNvPicPr>
          <p:nvPr/>
        </p:nvPicPr>
        <p:blipFill>
          <a:blip r:embed="rId1"/>
          <a:stretch>
            <a:fillRect/>
          </a:stretch>
        </p:blipFill>
        <p:spPr>
          <a:xfrm>
            <a:off x="10097728" y="5059834"/>
            <a:ext cx="1929957" cy="1929957"/>
          </a:xfrm>
          <a:prstGeom prst="rect">
            <a:avLst/>
          </a:prstGeom>
        </p:spPr>
      </p:pic>
      <p:sp>
        <p:nvSpPr>
          <p:cNvPr id="5" name="TextBox 4"/>
          <p:cNvSpPr txBox="1"/>
          <p:nvPr/>
        </p:nvSpPr>
        <p:spPr>
          <a:xfrm>
            <a:off x="11650659" y="6334780"/>
            <a:ext cx="377026" cy="523220"/>
          </a:xfrm>
          <a:prstGeom prst="rect">
            <a:avLst/>
          </a:prstGeom>
          <a:noFill/>
        </p:spPr>
        <p:txBody>
          <a:bodyPr wrap="none" rtlCol="0">
            <a:spAutoFit/>
          </a:bodyPr>
          <a:lstStyle/>
          <a:p>
            <a:r>
              <a:rPr lang="en-US" sz="2800">
                <a:solidFill>
                  <a:srgbClr val="002060"/>
                </a:solidFill>
              </a:rPr>
              <a:t>8</a:t>
            </a:r>
            <a:endParaRPr lang="vi-VN" sz="2800">
              <a:solidFill>
                <a:srgbClr val="002060"/>
              </a:solidFill>
            </a:endParaRPr>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51;p22"/>
          <p:cNvSpPr txBox="1"/>
          <p:nvPr/>
        </p:nvSpPr>
        <p:spPr>
          <a:xfrm>
            <a:off x="388685" y="115970"/>
            <a:ext cx="10298979" cy="822661"/>
          </a:xfrm>
          <a:prstGeom prst="rect">
            <a:avLst/>
          </a:prstGeom>
          <a:noFill/>
          <a:ln>
            <a:noFill/>
          </a:ln>
        </p:spPr>
        <p:txBody>
          <a:bodyPr spcFirstLastPara="1" wrap="square" lIns="0" tIns="0" rIns="0" bIns="0" anchor="t" anchorCtr="0">
            <a:spAutoFit/>
          </a:bodyPr>
          <a:lstStyle/>
          <a:p>
            <a:pPr>
              <a:lnSpc>
                <a:spcPct val="99000"/>
              </a:lnSpc>
            </a:pPr>
            <a:r>
              <a:rPr lang="en-US" sz="5400" b="1">
                <a:solidFill>
                  <a:srgbClr val="002060"/>
                </a:solidFill>
                <a:latin typeface="Be Vietnam Pro"/>
                <a:ea typeface="Be Vietnam Pro"/>
                <a:cs typeface="Be Vietnam Pro"/>
                <a:sym typeface="Be Vietnam Pro"/>
              </a:rPr>
              <a:t>Các yêu cầu chức năng</a:t>
            </a:r>
            <a:endParaRPr lang="en-US" sz="5400" b="1">
              <a:solidFill>
                <a:srgbClr val="002060"/>
              </a:solidFill>
              <a:latin typeface="Be Vietnam Pro"/>
              <a:ea typeface="Be Vietnam Pro"/>
              <a:cs typeface="Be Vietnam Pro"/>
              <a:sym typeface="Be Vietnam Pro"/>
            </a:endParaRPr>
          </a:p>
        </p:txBody>
      </p:sp>
      <p:sp>
        <p:nvSpPr>
          <p:cNvPr id="4" name="TextBox 3"/>
          <p:cNvSpPr txBox="1"/>
          <p:nvPr/>
        </p:nvSpPr>
        <p:spPr>
          <a:xfrm>
            <a:off x="388685" y="1262707"/>
            <a:ext cx="11261974" cy="4892675"/>
          </a:xfrm>
          <a:prstGeom prst="rect">
            <a:avLst/>
          </a:prstGeom>
          <a:noFill/>
        </p:spPr>
        <p:txBody>
          <a:bodyPr wrap="square">
            <a:spAutoFit/>
          </a:bodyPr>
          <a:lstStyle/>
          <a:p>
            <a:pPr algn="just"/>
            <a:r>
              <a:rPr lang="vi-VN" sz="2400"/>
              <a:t>Dưới đây là những yêu cầu chức năng mà hệ thống cần phải có để đáp ứng nhu cầu cơ bản của sinh viên, giảng viên, cán bộ:</a:t>
            </a:r>
            <a:endParaRPr lang="vi-VN" sz="2400"/>
          </a:p>
          <a:p>
            <a:pPr algn="just"/>
            <a:r>
              <a:rPr lang="vi-VN" sz="2400"/>
              <a:t>•  Đăng nhập vào hệ thống bằng tài khoản HCMUT do nhà trường cung cấp.</a:t>
            </a:r>
            <a:endParaRPr lang="vi-VN" sz="2400"/>
          </a:p>
          <a:p>
            <a:pPr algn="just"/>
            <a:r>
              <a:rPr lang="vi-VN" sz="2400"/>
              <a:t>•  Đăng xuất khỏi hệ thống.</a:t>
            </a:r>
            <a:endParaRPr lang="vi-VN" sz="2400"/>
          </a:p>
          <a:p>
            <a:pPr algn="just"/>
            <a:r>
              <a:rPr lang="vi-VN" sz="2400"/>
              <a:t>• Đặt in tài liệu, bằng cách upload file, chỉ định các thuộc tính in: cỡ giấy, số trang,</a:t>
            </a:r>
            <a:r>
              <a:rPr lang="en-US" sz="2400"/>
              <a:t> </a:t>
            </a:r>
            <a:r>
              <a:rPr lang="vi-VN" sz="2400"/>
              <a:t>trang cần in, in 1 hoặc 2 mặt, số lượng bản cần in.</a:t>
            </a:r>
            <a:endParaRPr lang="vi-VN" sz="2400"/>
          </a:p>
          <a:p>
            <a:pPr algn="just"/>
            <a:r>
              <a:rPr lang="vi-VN" sz="2400"/>
              <a:t>• Theo dõi tình trạng in tài liệu, cung cấp chức năng theo dõi qua các bảng dữ liệu.</a:t>
            </a:r>
            <a:endParaRPr lang="vi-VN" sz="2400"/>
          </a:p>
          <a:p>
            <a:pPr algn="just"/>
            <a:r>
              <a:rPr lang="vi-VN" sz="2400"/>
              <a:t>• Xem thông tin cá nhân.</a:t>
            </a:r>
            <a:endParaRPr lang="vi-VN" sz="2400"/>
          </a:p>
          <a:p>
            <a:pPr algn="just"/>
            <a:r>
              <a:rPr lang="vi-VN" sz="2400"/>
              <a:t>• Xem lịch sử giao dịch.</a:t>
            </a:r>
            <a:endParaRPr lang="vi-VN" sz="2400"/>
          </a:p>
          <a:p>
            <a:pPr algn="just"/>
            <a:r>
              <a:rPr lang="vi-VN" sz="2400"/>
              <a:t>• Xem lịch sử sử dụng dịch vụ cùng với bảng thống kê số lượng trang giấy đã in cho mỗi loại kích cỡ trang trong một khoảng thời gian nhất định.</a:t>
            </a:r>
            <a:endParaRPr lang="vi-VN" sz="2400"/>
          </a:p>
          <a:p>
            <a:pPr algn="just"/>
            <a:r>
              <a:rPr lang="vi-VN" sz="2400"/>
              <a:t>• Thanh toán qua </a:t>
            </a:r>
            <a:r>
              <a:rPr lang="en-US" altLang="vi-VN" sz="2400"/>
              <a:t>hệ thống BKPay tích hợp các phương thức thanh toán bằng Banking, </a:t>
            </a:r>
            <a:r>
              <a:rPr lang="vi-VN" sz="2400"/>
              <a:t>Momo hoặc Zalo Pay.</a:t>
            </a:r>
            <a:endParaRPr lang="vi-VN" sz="2400"/>
          </a:p>
        </p:txBody>
      </p:sp>
      <p:sp>
        <p:nvSpPr>
          <p:cNvPr id="5" name="TextBox 4"/>
          <p:cNvSpPr txBox="1"/>
          <p:nvPr/>
        </p:nvSpPr>
        <p:spPr>
          <a:xfrm>
            <a:off x="11650659" y="6334780"/>
            <a:ext cx="377026" cy="523220"/>
          </a:xfrm>
          <a:prstGeom prst="rect">
            <a:avLst/>
          </a:prstGeom>
          <a:noFill/>
        </p:spPr>
        <p:txBody>
          <a:bodyPr wrap="none" rtlCol="0">
            <a:spAutoFit/>
          </a:bodyPr>
          <a:lstStyle/>
          <a:p>
            <a:r>
              <a:rPr lang="en-US" sz="2800">
                <a:solidFill>
                  <a:srgbClr val="002060"/>
                </a:solidFill>
              </a:rPr>
              <a:t>9</a:t>
            </a:r>
            <a:endParaRPr lang="vi-VN" sz="2800">
              <a:solidFill>
                <a:srgbClr val="002060"/>
              </a:solidFill>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Effect transition="in" filter="fade">
                                      <p:cBhvr>
                                        <p:cTn id="24" dur="500"/>
                                        <p:tgtEl>
                                          <p:spTgt spid="4">
                                            <p:txEl>
                                              <p:pRg st="4" end="4"/>
                                            </p:txEl>
                                          </p:spTgt>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500"/>
                                        <p:tgtEl>
                                          <p:spTgt spid="4">
                                            <p:txEl>
                                              <p:pRg st="5" end="5"/>
                                            </p:txEl>
                                          </p:spTgt>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par>
                          <p:cTn id="33" fill="hold">
                            <p:stCondLst>
                              <p:cond delay="3000"/>
                            </p:stCondLst>
                            <p:childTnLst>
                              <p:par>
                                <p:cTn id="34" presetID="10" presetClass="entr" presetSubtype="0" fill="hold" nodeType="afterEffect">
                                  <p:stCondLst>
                                    <p:cond delay="0"/>
                                  </p:stCondLst>
                                  <p:childTnLst>
                                    <p:set>
                                      <p:cBhvr>
                                        <p:cTn id="35" dur="1" fill="hold">
                                          <p:stCondLst>
                                            <p:cond delay="0"/>
                                          </p:stCondLst>
                                        </p:cTn>
                                        <p:tgtEl>
                                          <p:spTgt spid="4">
                                            <p:txEl>
                                              <p:pRg st="7" end="7"/>
                                            </p:txEl>
                                          </p:spTgt>
                                        </p:tgtEl>
                                        <p:attrNameLst>
                                          <p:attrName>style.visibility</p:attrName>
                                        </p:attrNameLst>
                                      </p:cBhvr>
                                      <p:to>
                                        <p:strVal val="visible"/>
                                      </p:to>
                                    </p:set>
                                    <p:animEffect transition="in" filter="fade">
                                      <p:cBhvr>
                                        <p:cTn id="36" dur="500"/>
                                        <p:tgtEl>
                                          <p:spTgt spid="4">
                                            <p:txEl>
                                              <p:pRg st="7" end="7"/>
                                            </p:txEl>
                                          </p:spTgt>
                                        </p:tgtEl>
                                      </p:cBhvr>
                                    </p:animEffect>
                                  </p:childTnLst>
                                </p:cTn>
                              </p:par>
                            </p:childTnLst>
                          </p:cTn>
                        </p:par>
                        <p:par>
                          <p:cTn id="37" fill="hold">
                            <p:stCondLst>
                              <p:cond delay="3500"/>
                            </p:stCondLst>
                            <p:childTnLst>
                              <p:par>
                                <p:cTn id="38" presetID="10" presetClass="entr" presetSubtype="0" fill="hold" nodeType="afterEffect">
                                  <p:stCondLst>
                                    <p:cond delay="0"/>
                                  </p:stCondLst>
                                  <p:childTnLst>
                                    <p:set>
                                      <p:cBhvr>
                                        <p:cTn id="39" dur="1" fill="hold">
                                          <p:stCondLst>
                                            <p:cond delay="0"/>
                                          </p:stCondLst>
                                        </p:cTn>
                                        <p:tgtEl>
                                          <p:spTgt spid="4">
                                            <p:txEl>
                                              <p:pRg st="8" end="8"/>
                                            </p:txEl>
                                          </p:spTgt>
                                        </p:tgtEl>
                                        <p:attrNameLst>
                                          <p:attrName>style.visibility</p:attrName>
                                        </p:attrNameLst>
                                      </p:cBhvr>
                                      <p:to>
                                        <p:strVal val="visible"/>
                                      </p:to>
                                    </p:set>
                                    <p:animEffect transition="in" filter="fade">
                                      <p:cBhvr>
                                        <p:cTn id="40" dur="500"/>
                                        <p:tgtEl>
                                          <p:spTgt spid="4">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0" nodeType="clickEffect">
                                  <p:stCondLst>
                                    <p:cond delay="0"/>
                                  </p:stCondLst>
                                  <p:childTnLst>
                                    <p:animEffect transition="out" filter="fade">
                                      <p:cBhvr>
                                        <p:cTn id="44" dur="500"/>
                                        <p:tgtEl>
                                          <p:spTgt spid="4">
                                            <p:txEl>
                                              <p:pRg st="0" end="0"/>
                                            </p:txEl>
                                          </p:spTgt>
                                        </p:tgtEl>
                                      </p:cBhvr>
                                    </p:animEffect>
                                    <p:set>
                                      <p:cBhvr>
                                        <p:cTn id="45" dur="1" fill="hold">
                                          <p:stCondLst>
                                            <p:cond delay="499"/>
                                          </p:stCondLst>
                                        </p:cTn>
                                        <p:tgtEl>
                                          <p:spTgt spid="4">
                                            <p:txEl>
                                              <p:pRg st="0" end="0"/>
                                            </p:txEl>
                                          </p:spTgt>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4">
                                            <p:txEl>
                                              <p:pRg st="1" end="1"/>
                                            </p:txEl>
                                          </p:spTgt>
                                        </p:tgtEl>
                                      </p:cBhvr>
                                    </p:animEffect>
                                    <p:set>
                                      <p:cBhvr>
                                        <p:cTn id="48" dur="1" fill="hold">
                                          <p:stCondLst>
                                            <p:cond delay="499"/>
                                          </p:stCondLst>
                                        </p:cTn>
                                        <p:tgtEl>
                                          <p:spTgt spid="4">
                                            <p:txEl>
                                              <p:pRg st="1" end="1"/>
                                            </p:txEl>
                                          </p:spTgt>
                                        </p:tgtEl>
                                        <p:attrNameLst>
                                          <p:attrName>style.visibility</p:attrName>
                                        </p:attrNameLst>
                                      </p:cBhvr>
                                      <p:to>
                                        <p:strVal val="hidden"/>
                                      </p:to>
                                    </p:set>
                                  </p:childTnLst>
                                </p:cTn>
                              </p:par>
                              <p:par>
                                <p:cTn id="49" presetID="10" presetClass="exit" presetSubtype="0" fill="hold" grpId="0" nodeType="withEffect">
                                  <p:stCondLst>
                                    <p:cond delay="0"/>
                                  </p:stCondLst>
                                  <p:childTnLst>
                                    <p:animEffect transition="out" filter="fade">
                                      <p:cBhvr>
                                        <p:cTn id="50" dur="500"/>
                                        <p:tgtEl>
                                          <p:spTgt spid="4">
                                            <p:txEl>
                                              <p:pRg st="2" end="2"/>
                                            </p:txEl>
                                          </p:spTgt>
                                        </p:tgtEl>
                                      </p:cBhvr>
                                    </p:animEffect>
                                    <p:set>
                                      <p:cBhvr>
                                        <p:cTn id="51" dur="1" fill="hold">
                                          <p:stCondLst>
                                            <p:cond delay="499"/>
                                          </p:stCondLst>
                                        </p:cTn>
                                        <p:tgtEl>
                                          <p:spTgt spid="4">
                                            <p:txEl>
                                              <p:pRg st="2" end="2"/>
                                            </p:txEl>
                                          </p:spTgt>
                                        </p:tgtEl>
                                        <p:attrNameLst>
                                          <p:attrName>style.visibility</p:attrName>
                                        </p:attrNameLst>
                                      </p:cBhvr>
                                      <p:to>
                                        <p:strVal val="hidden"/>
                                      </p:to>
                                    </p:set>
                                  </p:childTnLst>
                                </p:cTn>
                              </p:par>
                              <p:par>
                                <p:cTn id="52" presetID="10" presetClass="exit" presetSubtype="0" fill="hold" grpId="0" nodeType="withEffect">
                                  <p:stCondLst>
                                    <p:cond delay="0"/>
                                  </p:stCondLst>
                                  <p:childTnLst>
                                    <p:animEffect transition="out" filter="fade">
                                      <p:cBhvr>
                                        <p:cTn id="53" dur="500"/>
                                        <p:tgtEl>
                                          <p:spTgt spid="4">
                                            <p:txEl>
                                              <p:pRg st="3" end="3"/>
                                            </p:txEl>
                                          </p:spTgt>
                                        </p:tgtEl>
                                      </p:cBhvr>
                                    </p:animEffect>
                                    <p:set>
                                      <p:cBhvr>
                                        <p:cTn id="54" dur="1" fill="hold">
                                          <p:stCondLst>
                                            <p:cond delay="499"/>
                                          </p:stCondLst>
                                        </p:cTn>
                                        <p:tgtEl>
                                          <p:spTgt spid="4">
                                            <p:txEl>
                                              <p:pRg st="3" end="3"/>
                                            </p:txEl>
                                          </p:spTgt>
                                        </p:tgtEl>
                                        <p:attrNameLst>
                                          <p:attrName>style.visibility</p:attrName>
                                        </p:attrNameLst>
                                      </p:cBhvr>
                                      <p:to>
                                        <p:strVal val="hidden"/>
                                      </p:to>
                                    </p:set>
                                  </p:childTnLst>
                                </p:cTn>
                              </p:par>
                              <p:par>
                                <p:cTn id="55" presetID="10" presetClass="exit" presetSubtype="0" fill="hold" grpId="0" nodeType="withEffect">
                                  <p:stCondLst>
                                    <p:cond delay="0"/>
                                  </p:stCondLst>
                                  <p:childTnLst>
                                    <p:animEffect transition="out" filter="fade">
                                      <p:cBhvr>
                                        <p:cTn id="56" dur="500"/>
                                        <p:tgtEl>
                                          <p:spTgt spid="4">
                                            <p:txEl>
                                              <p:pRg st="4" end="4"/>
                                            </p:txEl>
                                          </p:spTgt>
                                        </p:tgtEl>
                                      </p:cBhvr>
                                    </p:animEffect>
                                    <p:set>
                                      <p:cBhvr>
                                        <p:cTn id="57" dur="1" fill="hold">
                                          <p:stCondLst>
                                            <p:cond delay="499"/>
                                          </p:stCondLst>
                                        </p:cTn>
                                        <p:tgtEl>
                                          <p:spTgt spid="4">
                                            <p:txEl>
                                              <p:pRg st="4" end="4"/>
                                            </p:txEl>
                                          </p:spTgt>
                                        </p:tgtEl>
                                        <p:attrNameLst>
                                          <p:attrName>style.visibility</p:attrName>
                                        </p:attrNameLst>
                                      </p:cBhvr>
                                      <p:to>
                                        <p:strVal val="hidden"/>
                                      </p:to>
                                    </p:set>
                                  </p:childTnLst>
                                </p:cTn>
                              </p:par>
                              <p:par>
                                <p:cTn id="58" presetID="10" presetClass="exit" presetSubtype="0" fill="hold" grpId="0" nodeType="withEffect">
                                  <p:stCondLst>
                                    <p:cond delay="0"/>
                                  </p:stCondLst>
                                  <p:childTnLst>
                                    <p:animEffect transition="out" filter="fade">
                                      <p:cBhvr>
                                        <p:cTn id="59" dur="500"/>
                                        <p:tgtEl>
                                          <p:spTgt spid="4">
                                            <p:txEl>
                                              <p:pRg st="5" end="5"/>
                                            </p:txEl>
                                          </p:spTgt>
                                        </p:tgtEl>
                                      </p:cBhvr>
                                    </p:animEffect>
                                    <p:set>
                                      <p:cBhvr>
                                        <p:cTn id="60" dur="1" fill="hold">
                                          <p:stCondLst>
                                            <p:cond delay="499"/>
                                          </p:stCondLst>
                                        </p:cTn>
                                        <p:tgtEl>
                                          <p:spTgt spid="4">
                                            <p:txEl>
                                              <p:pRg st="5" end="5"/>
                                            </p:txEl>
                                          </p:spTgt>
                                        </p:tgtEl>
                                        <p:attrNameLst>
                                          <p:attrName>style.visibility</p:attrName>
                                        </p:attrNameLst>
                                      </p:cBhvr>
                                      <p:to>
                                        <p:strVal val="hidden"/>
                                      </p:to>
                                    </p:set>
                                  </p:childTnLst>
                                </p:cTn>
                              </p:par>
                              <p:par>
                                <p:cTn id="61" presetID="10" presetClass="exit" presetSubtype="0" fill="hold" grpId="0" nodeType="withEffect">
                                  <p:stCondLst>
                                    <p:cond delay="0"/>
                                  </p:stCondLst>
                                  <p:childTnLst>
                                    <p:animEffect transition="out" filter="fade">
                                      <p:cBhvr>
                                        <p:cTn id="62" dur="500"/>
                                        <p:tgtEl>
                                          <p:spTgt spid="4">
                                            <p:txEl>
                                              <p:pRg st="6" end="6"/>
                                            </p:txEl>
                                          </p:spTgt>
                                        </p:tgtEl>
                                      </p:cBhvr>
                                    </p:animEffect>
                                    <p:set>
                                      <p:cBhvr>
                                        <p:cTn id="63" dur="1" fill="hold">
                                          <p:stCondLst>
                                            <p:cond delay="499"/>
                                          </p:stCondLst>
                                        </p:cTn>
                                        <p:tgtEl>
                                          <p:spTgt spid="4">
                                            <p:txEl>
                                              <p:pRg st="6" end="6"/>
                                            </p:txEl>
                                          </p:spTgt>
                                        </p:tgtEl>
                                        <p:attrNameLst>
                                          <p:attrName>style.visibility</p:attrName>
                                        </p:attrNameLst>
                                      </p:cBhvr>
                                      <p:to>
                                        <p:strVal val="hidden"/>
                                      </p:to>
                                    </p:set>
                                  </p:childTnLst>
                                </p:cTn>
                              </p:par>
                              <p:par>
                                <p:cTn id="64" presetID="10" presetClass="exit" presetSubtype="0" fill="hold" grpId="0" nodeType="withEffect">
                                  <p:stCondLst>
                                    <p:cond delay="0"/>
                                  </p:stCondLst>
                                  <p:childTnLst>
                                    <p:animEffect transition="out" filter="fade">
                                      <p:cBhvr>
                                        <p:cTn id="65" dur="500"/>
                                        <p:tgtEl>
                                          <p:spTgt spid="4">
                                            <p:txEl>
                                              <p:pRg st="7" end="7"/>
                                            </p:txEl>
                                          </p:spTgt>
                                        </p:tgtEl>
                                      </p:cBhvr>
                                    </p:animEffect>
                                    <p:set>
                                      <p:cBhvr>
                                        <p:cTn id="66" dur="1" fill="hold">
                                          <p:stCondLst>
                                            <p:cond delay="499"/>
                                          </p:stCondLst>
                                        </p:cTn>
                                        <p:tgtEl>
                                          <p:spTgt spid="4">
                                            <p:txEl>
                                              <p:pRg st="7" end="7"/>
                                            </p:txEl>
                                          </p:spTgt>
                                        </p:tgtEl>
                                        <p:attrNameLst>
                                          <p:attrName>style.visibility</p:attrName>
                                        </p:attrNameLst>
                                      </p:cBhvr>
                                      <p:to>
                                        <p:strVal val="hidden"/>
                                      </p:to>
                                    </p:set>
                                  </p:childTnLst>
                                </p:cTn>
                              </p:par>
                              <p:par>
                                <p:cTn id="67" presetID="10" presetClass="exit" presetSubtype="0" fill="hold" grpId="0" nodeType="withEffect">
                                  <p:stCondLst>
                                    <p:cond delay="0"/>
                                  </p:stCondLst>
                                  <p:childTnLst>
                                    <p:animEffect transition="out" filter="fade">
                                      <p:cBhvr>
                                        <p:cTn id="68" dur="500"/>
                                        <p:tgtEl>
                                          <p:spTgt spid="4">
                                            <p:txEl>
                                              <p:pRg st="8" end="8"/>
                                            </p:txEl>
                                          </p:spTgt>
                                        </p:tgtEl>
                                      </p:cBhvr>
                                    </p:animEffect>
                                    <p:set>
                                      <p:cBhvr>
                                        <p:cTn id="69" dur="1" fill="hold">
                                          <p:stCondLst>
                                            <p:cond delay="499"/>
                                          </p:stCondLst>
                                        </p:cTn>
                                        <p:tgtEl>
                                          <p:spTgt spid="4">
                                            <p:txEl>
                                              <p:pRg st="8" end="8"/>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51;p22"/>
          <p:cNvSpPr txBox="1"/>
          <p:nvPr/>
        </p:nvSpPr>
        <p:spPr>
          <a:xfrm>
            <a:off x="388685" y="115970"/>
            <a:ext cx="10298979" cy="822661"/>
          </a:xfrm>
          <a:prstGeom prst="rect">
            <a:avLst/>
          </a:prstGeom>
          <a:noFill/>
          <a:ln>
            <a:noFill/>
          </a:ln>
        </p:spPr>
        <p:txBody>
          <a:bodyPr spcFirstLastPara="1" wrap="square" lIns="0" tIns="0" rIns="0" bIns="0" anchor="t" anchorCtr="0">
            <a:spAutoFit/>
          </a:bodyPr>
          <a:lstStyle/>
          <a:p>
            <a:pPr>
              <a:lnSpc>
                <a:spcPct val="99000"/>
              </a:lnSpc>
            </a:pPr>
            <a:r>
              <a:rPr lang="en-US" sz="5400" b="1">
                <a:solidFill>
                  <a:srgbClr val="002060"/>
                </a:solidFill>
                <a:latin typeface="Be Vietnam Pro"/>
                <a:ea typeface="Be Vietnam Pro"/>
                <a:cs typeface="Be Vietnam Pro"/>
                <a:sym typeface="Be Vietnam Pro"/>
              </a:rPr>
              <a:t>Các yêu cầu chức năng</a:t>
            </a:r>
            <a:endParaRPr lang="en-US" sz="5400" b="1">
              <a:solidFill>
                <a:srgbClr val="002060"/>
              </a:solidFill>
              <a:latin typeface="Be Vietnam Pro"/>
              <a:ea typeface="Be Vietnam Pro"/>
              <a:cs typeface="Be Vietnam Pro"/>
              <a:sym typeface="Be Vietnam Pro"/>
            </a:endParaRPr>
          </a:p>
        </p:txBody>
      </p:sp>
      <p:sp>
        <p:nvSpPr>
          <p:cNvPr id="4" name="TextBox 3"/>
          <p:cNvSpPr txBox="1"/>
          <p:nvPr/>
        </p:nvSpPr>
        <p:spPr>
          <a:xfrm>
            <a:off x="388685" y="1400359"/>
            <a:ext cx="11261974" cy="3784600"/>
          </a:xfrm>
          <a:prstGeom prst="rect">
            <a:avLst/>
          </a:prstGeom>
          <a:noFill/>
        </p:spPr>
        <p:txBody>
          <a:bodyPr wrap="square">
            <a:spAutoFit/>
          </a:bodyPr>
          <a:lstStyle/>
          <a:p>
            <a:pPr algn="just"/>
            <a:r>
              <a:rPr lang="vi-VN" sz="2400"/>
              <a:t>Đối với SPSO, cần có các yêu cầu về quản lý hệ thống như sau:</a:t>
            </a:r>
            <a:endParaRPr lang="vi-VN" sz="2400"/>
          </a:p>
          <a:p>
            <a:pPr algn="just"/>
            <a:r>
              <a:rPr lang="vi-VN" sz="2400"/>
              <a:t>• Đăng nhập vào hệ thống bằng tài khoản HCMUT do nhà trường cung cấp.</a:t>
            </a:r>
            <a:endParaRPr lang="vi-VN" sz="2400"/>
          </a:p>
          <a:p>
            <a:pPr algn="just"/>
            <a:r>
              <a:rPr lang="vi-VN" sz="2400"/>
              <a:t>• Đăng xuất khỏi hệ thống.</a:t>
            </a:r>
            <a:endParaRPr lang="vi-VN" sz="2400"/>
          </a:p>
          <a:p>
            <a:pPr algn="just"/>
            <a:r>
              <a:rPr lang="vi-VN" sz="2400"/>
              <a:t>• Xem danh sách người dùng dịch vụ và xem chi tiết hoạt động của người dùng.</a:t>
            </a:r>
            <a:endParaRPr lang="vi-VN" sz="2400"/>
          </a:p>
          <a:p>
            <a:pPr algn="just"/>
            <a:r>
              <a:rPr lang="vi-VN" sz="2400"/>
              <a:t>• Xem lịch sử một máy in bất kỳ trong một khoảng thời gian nhất định.</a:t>
            </a:r>
            <a:endParaRPr lang="vi-VN" sz="2400"/>
          </a:p>
          <a:p>
            <a:pPr algn="just"/>
            <a:r>
              <a:rPr lang="vi-VN" sz="2400"/>
              <a:t>• Thêm, xem và sửa thông tin, kích hoạt, vô hiệu hóa máy in.</a:t>
            </a:r>
            <a:endParaRPr lang="vi-VN" sz="2400"/>
          </a:p>
          <a:p>
            <a:pPr algn="just"/>
            <a:r>
              <a:rPr lang="vi-VN" sz="2400"/>
              <a:t>• Cài đặt cấu hình cho hệ thống: thay đổi số trang in mặc định, các định dạng file mà hệ thống chấp nhận.</a:t>
            </a:r>
            <a:endParaRPr lang="vi-VN" sz="2400"/>
          </a:p>
          <a:p>
            <a:pPr algn="just"/>
            <a:r>
              <a:rPr lang="vi-VN" sz="2400"/>
              <a:t>• Tạo report tự động vào cuối mỗi tháng và mỗi năm cho SPSO</a:t>
            </a:r>
            <a:r>
              <a:rPr lang="en-US" altLang="vi-VN" sz="2400"/>
              <a:t>, cho phép</a:t>
            </a:r>
            <a:r>
              <a:rPr lang="vi-VN" sz="2400"/>
              <a:t> SPSO truy cập bất kì lúc nào.</a:t>
            </a:r>
            <a:endParaRPr lang="vi-VN" sz="2400"/>
          </a:p>
        </p:txBody>
      </p:sp>
      <p:sp>
        <p:nvSpPr>
          <p:cNvPr id="5" name="TextBox 4"/>
          <p:cNvSpPr txBox="1"/>
          <p:nvPr/>
        </p:nvSpPr>
        <p:spPr>
          <a:xfrm>
            <a:off x="11650659" y="6334780"/>
            <a:ext cx="569387" cy="523220"/>
          </a:xfrm>
          <a:prstGeom prst="rect">
            <a:avLst/>
          </a:prstGeom>
          <a:noFill/>
        </p:spPr>
        <p:txBody>
          <a:bodyPr wrap="none" rtlCol="0">
            <a:spAutoFit/>
          </a:bodyPr>
          <a:lstStyle/>
          <a:p>
            <a:r>
              <a:rPr lang="en-US" sz="2800">
                <a:solidFill>
                  <a:srgbClr val="002060"/>
                </a:solidFill>
              </a:rPr>
              <a:t>10</a:t>
            </a:r>
            <a:endParaRPr lang="vi-VN" sz="2800">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Effect transition="in" filter="fade">
                                      <p:cBhvr>
                                        <p:cTn id="24" dur="500"/>
                                        <p:tgtEl>
                                          <p:spTgt spid="4">
                                            <p:txEl>
                                              <p:pRg st="4" end="4"/>
                                            </p:txEl>
                                          </p:spTgt>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500"/>
                                        <p:tgtEl>
                                          <p:spTgt spid="4">
                                            <p:txEl>
                                              <p:pRg st="5" end="5"/>
                                            </p:txEl>
                                          </p:spTgt>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par>
                          <p:cTn id="33" fill="hold">
                            <p:stCondLst>
                              <p:cond delay="3000"/>
                            </p:stCondLst>
                            <p:childTnLst>
                              <p:par>
                                <p:cTn id="34" presetID="10" presetClass="entr" presetSubtype="0" fill="hold" nodeType="afterEffect">
                                  <p:stCondLst>
                                    <p:cond delay="0"/>
                                  </p:stCondLst>
                                  <p:childTnLst>
                                    <p:set>
                                      <p:cBhvr>
                                        <p:cTn id="35" dur="1" fill="hold">
                                          <p:stCondLst>
                                            <p:cond delay="0"/>
                                          </p:stCondLst>
                                        </p:cTn>
                                        <p:tgtEl>
                                          <p:spTgt spid="4">
                                            <p:txEl>
                                              <p:pRg st="7" end="7"/>
                                            </p:txEl>
                                          </p:spTgt>
                                        </p:tgtEl>
                                        <p:attrNameLst>
                                          <p:attrName>style.visibility</p:attrName>
                                        </p:attrNameLst>
                                      </p:cBhvr>
                                      <p:to>
                                        <p:strVal val="visible"/>
                                      </p:to>
                                    </p:set>
                                    <p:animEffect transition="in" filter="fade">
                                      <p:cBhvr>
                                        <p:cTn id="36" dur="500"/>
                                        <p:tgtEl>
                                          <p:spTgt spid="4">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0" nodeType="clickEffect">
                                  <p:stCondLst>
                                    <p:cond delay="0"/>
                                  </p:stCondLst>
                                  <p:childTnLst>
                                    <p:animEffect transition="out" filter="fade">
                                      <p:cBhvr>
                                        <p:cTn id="40" dur="500"/>
                                        <p:tgtEl>
                                          <p:spTgt spid="4">
                                            <p:txEl>
                                              <p:pRg st="0" end="0"/>
                                            </p:txEl>
                                          </p:spTgt>
                                        </p:tgtEl>
                                      </p:cBhvr>
                                    </p:animEffect>
                                    <p:set>
                                      <p:cBhvr>
                                        <p:cTn id="41" dur="1" fill="hold">
                                          <p:stCondLst>
                                            <p:cond delay="499"/>
                                          </p:stCondLst>
                                        </p:cTn>
                                        <p:tgtEl>
                                          <p:spTgt spid="4">
                                            <p:txEl>
                                              <p:pRg st="0" end="0"/>
                                            </p:txEl>
                                          </p:spTgt>
                                        </p:tgtEl>
                                        <p:attrNameLst>
                                          <p:attrName>style.visibility</p:attrName>
                                        </p:attrNameLst>
                                      </p:cBhvr>
                                      <p:to>
                                        <p:strVal val="hidden"/>
                                      </p:to>
                                    </p:set>
                                  </p:childTnLst>
                                </p:cTn>
                              </p:par>
                              <p:par>
                                <p:cTn id="42" presetID="10" presetClass="exit" presetSubtype="0" fill="hold" grpId="0" nodeType="withEffect">
                                  <p:stCondLst>
                                    <p:cond delay="0"/>
                                  </p:stCondLst>
                                  <p:childTnLst>
                                    <p:animEffect transition="out" filter="fade">
                                      <p:cBhvr>
                                        <p:cTn id="43" dur="500"/>
                                        <p:tgtEl>
                                          <p:spTgt spid="4">
                                            <p:txEl>
                                              <p:pRg st="1" end="1"/>
                                            </p:txEl>
                                          </p:spTgt>
                                        </p:tgtEl>
                                      </p:cBhvr>
                                    </p:animEffect>
                                    <p:set>
                                      <p:cBhvr>
                                        <p:cTn id="44" dur="1" fill="hold">
                                          <p:stCondLst>
                                            <p:cond delay="499"/>
                                          </p:stCondLst>
                                        </p:cTn>
                                        <p:tgtEl>
                                          <p:spTgt spid="4">
                                            <p:txEl>
                                              <p:pRg st="1" end="1"/>
                                            </p:txEl>
                                          </p:spTgt>
                                        </p:tgtEl>
                                        <p:attrNameLst>
                                          <p:attrName>style.visibility</p:attrName>
                                        </p:attrNameLst>
                                      </p:cBhvr>
                                      <p:to>
                                        <p:strVal val="hidden"/>
                                      </p:to>
                                    </p:set>
                                  </p:childTnLst>
                                </p:cTn>
                              </p:par>
                              <p:par>
                                <p:cTn id="45" presetID="10" presetClass="exit" presetSubtype="0" fill="hold" grpId="0" nodeType="withEffect">
                                  <p:stCondLst>
                                    <p:cond delay="0"/>
                                  </p:stCondLst>
                                  <p:childTnLst>
                                    <p:animEffect transition="out" filter="fade">
                                      <p:cBhvr>
                                        <p:cTn id="46" dur="500"/>
                                        <p:tgtEl>
                                          <p:spTgt spid="4">
                                            <p:txEl>
                                              <p:pRg st="2" end="2"/>
                                            </p:txEl>
                                          </p:spTgt>
                                        </p:tgtEl>
                                      </p:cBhvr>
                                    </p:animEffect>
                                    <p:set>
                                      <p:cBhvr>
                                        <p:cTn id="47" dur="1" fill="hold">
                                          <p:stCondLst>
                                            <p:cond delay="499"/>
                                          </p:stCondLst>
                                        </p:cTn>
                                        <p:tgtEl>
                                          <p:spTgt spid="4">
                                            <p:txEl>
                                              <p:pRg st="2" end="2"/>
                                            </p:txEl>
                                          </p:spTgt>
                                        </p:tgtEl>
                                        <p:attrNameLst>
                                          <p:attrName>style.visibility</p:attrName>
                                        </p:attrNameLst>
                                      </p:cBhvr>
                                      <p:to>
                                        <p:strVal val="hidden"/>
                                      </p:to>
                                    </p:set>
                                  </p:childTnLst>
                                </p:cTn>
                              </p:par>
                              <p:par>
                                <p:cTn id="48" presetID="10" presetClass="exit" presetSubtype="0" fill="hold" grpId="0" nodeType="withEffect">
                                  <p:stCondLst>
                                    <p:cond delay="0"/>
                                  </p:stCondLst>
                                  <p:childTnLst>
                                    <p:animEffect transition="out" filter="fade">
                                      <p:cBhvr>
                                        <p:cTn id="49" dur="500"/>
                                        <p:tgtEl>
                                          <p:spTgt spid="4">
                                            <p:txEl>
                                              <p:pRg st="3" end="3"/>
                                            </p:txEl>
                                          </p:spTgt>
                                        </p:tgtEl>
                                      </p:cBhvr>
                                    </p:animEffect>
                                    <p:set>
                                      <p:cBhvr>
                                        <p:cTn id="50" dur="1" fill="hold">
                                          <p:stCondLst>
                                            <p:cond delay="499"/>
                                          </p:stCondLst>
                                        </p:cTn>
                                        <p:tgtEl>
                                          <p:spTgt spid="4">
                                            <p:txEl>
                                              <p:pRg st="3" end="3"/>
                                            </p:txEl>
                                          </p:spTgt>
                                        </p:tgtEl>
                                        <p:attrNameLst>
                                          <p:attrName>style.visibility</p:attrName>
                                        </p:attrNameLst>
                                      </p:cBhvr>
                                      <p:to>
                                        <p:strVal val="hidden"/>
                                      </p:to>
                                    </p:set>
                                  </p:childTnLst>
                                </p:cTn>
                              </p:par>
                              <p:par>
                                <p:cTn id="51" presetID="10" presetClass="exit" presetSubtype="0" fill="hold" grpId="0" nodeType="withEffect">
                                  <p:stCondLst>
                                    <p:cond delay="0"/>
                                  </p:stCondLst>
                                  <p:childTnLst>
                                    <p:animEffect transition="out" filter="fade">
                                      <p:cBhvr>
                                        <p:cTn id="52" dur="500"/>
                                        <p:tgtEl>
                                          <p:spTgt spid="4">
                                            <p:txEl>
                                              <p:pRg st="4" end="4"/>
                                            </p:txEl>
                                          </p:spTgt>
                                        </p:tgtEl>
                                      </p:cBhvr>
                                    </p:animEffect>
                                    <p:set>
                                      <p:cBhvr>
                                        <p:cTn id="53" dur="1" fill="hold">
                                          <p:stCondLst>
                                            <p:cond delay="499"/>
                                          </p:stCondLst>
                                        </p:cTn>
                                        <p:tgtEl>
                                          <p:spTgt spid="4">
                                            <p:txEl>
                                              <p:pRg st="4" end="4"/>
                                            </p:txEl>
                                          </p:spTgt>
                                        </p:tgtEl>
                                        <p:attrNameLst>
                                          <p:attrName>style.visibility</p:attrName>
                                        </p:attrNameLst>
                                      </p:cBhvr>
                                      <p:to>
                                        <p:strVal val="hidden"/>
                                      </p:to>
                                    </p:set>
                                  </p:childTnLst>
                                </p:cTn>
                              </p:par>
                              <p:par>
                                <p:cTn id="54" presetID="10" presetClass="exit" presetSubtype="0" fill="hold" grpId="0" nodeType="withEffect">
                                  <p:stCondLst>
                                    <p:cond delay="0"/>
                                  </p:stCondLst>
                                  <p:childTnLst>
                                    <p:animEffect transition="out" filter="fade">
                                      <p:cBhvr>
                                        <p:cTn id="55" dur="500"/>
                                        <p:tgtEl>
                                          <p:spTgt spid="4">
                                            <p:txEl>
                                              <p:pRg st="5" end="5"/>
                                            </p:txEl>
                                          </p:spTgt>
                                        </p:tgtEl>
                                      </p:cBhvr>
                                    </p:animEffect>
                                    <p:set>
                                      <p:cBhvr>
                                        <p:cTn id="56" dur="1" fill="hold">
                                          <p:stCondLst>
                                            <p:cond delay="499"/>
                                          </p:stCondLst>
                                        </p:cTn>
                                        <p:tgtEl>
                                          <p:spTgt spid="4">
                                            <p:txEl>
                                              <p:pRg st="5" end="5"/>
                                            </p:txEl>
                                          </p:spTgt>
                                        </p:tgtEl>
                                        <p:attrNameLst>
                                          <p:attrName>style.visibility</p:attrName>
                                        </p:attrNameLst>
                                      </p:cBhvr>
                                      <p:to>
                                        <p:strVal val="hidden"/>
                                      </p:to>
                                    </p:set>
                                  </p:childTnLst>
                                </p:cTn>
                              </p:par>
                              <p:par>
                                <p:cTn id="57" presetID="10" presetClass="exit" presetSubtype="0" fill="hold" grpId="0" nodeType="withEffect">
                                  <p:stCondLst>
                                    <p:cond delay="0"/>
                                  </p:stCondLst>
                                  <p:childTnLst>
                                    <p:animEffect transition="out" filter="fade">
                                      <p:cBhvr>
                                        <p:cTn id="58" dur="500"/>
                                        <p:tgtEl>
                                          <p:spTgt spid="4">
                                            <p:txEl>
                                              <p:pRg st="6" end="6"/>
                                            </p:txEl>
                                          </p:spTgt>
                                        </p:tgtEl>
                                      </p:cBhvr>
                                    </p:animEffect>
                                    <p:set>
                                      <p:cBhvr>
                                        <p:cTn id="59" dur="1" fill="hold">
                                          <p:stCondLst>
                                            <p:cond delay="499"/>
                                          </p:stCondLst>
                                        </p:cTn>
                                        <p:tgtEl>
                                          <p:spTgt spid="4">
                                            <p:txEl>
                                              <p:pRg st="6" end="6"/>
                                            </p:txEl>
                                          </p:spTgt>
                                        </p:tgtEl>
                                        <p:attrNameLst>
                                          <p:attrName>style.visibility</p:attrName>
                                        </p:attrNameLst>
                                      </p:cBhvr>
                                      <p:to>
                                        <p:strVal val="hidden"/>
                                      </p:to>
                                    </p:set>
                                  </p:childTnLst>
                                </p:cTn>
                              </p:par>
                              <p:par>
                                <p:cTn id="60" presetID="10" presetClass="exit" presetSubtype="0" fill="hold" grpId="0" nodeType="withEffect">
                                  <p:stCondLst>
                                    <p:cond delay="0"/>
                                  </p:stCondLst>
                                  <p:childTnLst>
                                    <p:animEffect transition="out" filter="fade">
                                      <p:cBhvr>
                                        <p:cTn id="61" dur="500"/>
                                        <p:tgtEl>
                                          <p:spTgt spid="4">
                                            <p:txEl>
                                              <p:pRg st="7" end="7"/>
                                            </p:txEl>
                                          </p:spTgt>
                                        </p:tgtEl>
                                      </p:cBhvr>
                                    </p:animEffect>
                                    <p:set>
                                      <p:cBhvr>
                                        <p:cTn id="62" dur="1" fill="hold">
                                          <p:stCondLst>
                                            <p:cond delay="499"/>
                                          </p:stCondLst>
                                        </p:cTn>
                                        <p:tgtEl>
                                          <p:spTgt spid="4">
                                            <p:txEl>
                                              <p:pRg st="7" end="7"/>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51;p22"/>
          <p:cNvSpPr txBox="1"/>
          <p:nvPr/>
        </p:nvSpPr>
        <p:spPr>
          <a:xfrm>
            <a:off x="388685" y="115970"/>
            <a:ext cx="10298979" cy="822661"/>
          </a:xfrm>
          <a:prstGeom prst="rect">
            <a:avLst/>
          </a:prstGeom>
          <a:noFill/>
          <a:ln>
            <a:noFill/>
          </a:ln>
        </p:spPr>
        <p:txBody>
          <a:bodyPr spcFirstLastPara="1" wrap="square" lIns="0" tIns="0" rIns="0" bIns="0" anchor="t" anchorCtr="0">
            <a:spAutoFit/>
          </a:bodyPr>
          <a:lstStyle/>
          <a:p>
            <a:pPr>
              <a:lnSpc>
                <a:spcPct val="99000"/>
              </a:lnSpc>
            </a:pPr>
            <a:r>
              <a:rPr lang="en-US" sz="5400" b="1">
                <a:solidFill>
                  <a:srgbClr val="002060"/>
                </a:solidFill>
                <a:latin typeface="Be Vietnam Pro"/>
                <a:ea typeface="Be Vietnam Pro"/>
                <a:cs typeface="Be Vietnam Pro"/>
                <a:sym typeface="Be Vietnam Pro"/>
              </a:rPr>
              <a:t>Các yêu cầu chức năng</a:t>
            </a:r>
            <a:endParaRPr lang="en-US" sz="5400" b="1">
              <a:solidFill>
                <a:srgbClr val="002060"/>
              </a:solidFill>
              <a:latin typeface="Be Vietnam Pro"/>
              <a:ea typeface="Be Vietnam Pro"/>
              <a:cs typeface="Be Vietnam Pro"/>
              <a:sym typeface="Be Vietnam Pro"/>
            </a:endParaRPr>
          </a:p>
        </p:txBody>
      </p:sp>
      <p:sp>
        <p:nvSpPr>
          <p:cNvPr id="4" name="TextBox 3"/>
          <p:cNvSpPr txBox="1"/>
          <p:nvPr/>
        </p:nvSpPr>
        <p:spPr>
          <a:xfrm>
            <a:off x="388685" y="1734656"/>
            <a:ext cx="11261974" cy="1938020"/>
          </a:xfrm>
          <a:prstGeom prst="rect">
            <a:avLst/>
          </a:prstGeom>
          <a:noFill/>
        </p:spPr>
        <p:txBody>
          <a:bodyPr wrap="square">
            <a:spAutoFit/>
          </a:bodyPr>
          <a:lstStyle/>
          <a:p>
            <a:pPr algn="just"/>
            <a:r>
              <a:rPr lang="vi-VN" sz="2400"/>
              <a:t>Đối với HCMUT SSO, cần xác thực đăng nhập cho sinh viên, giảng viên, cán bộ công tác tại trường và SPSO.</a:t>
            </a:r>
            <a:endParaRPr lang="vi-VN" sz="2400"/>
          </a:p>
          <a:p>
            <a:pPr algn="just"/>
            <a:endParaRPr lang="vi-VN" sz="2400"/>
          </a:p>
          <a:p>
            <a:pPr algn="just"/>
            <a:r>
              <a:rPr lang="vi-VN" sz="2400"/>
              <a:t>Đối với </a:t>
            </a:r>
            <a:r>
              <a:rPr lang="en-US" altLang="vi-VN" sz="2400"/>
              <a:t>hệ thống BKPay, </a:t>
            </a:r>
            <a:r>
              <a:rPr lang="vi-VN" sz="2400"/>
              <a:t>cần tiến hành </a:t>
            </a:r>
            <a:r>
              <a:rPr lang="en-US" sz="2400"/>
              <a:t>t</a:t>
            </a:r>
            <a:r>
              <a:rPr lang="vi-VN" sz="2400"/>
              <a:t>hanh toán dựa vào số trang của người dùng</a:t>
            </a:r>
            <a:r>
              <a:rPr lang="en-US" altLang="vi-VN" sz="2400"/>
              <a:t> thông qua Banking, </a:t>
            </a:r>
            <a:r>
              <a:rPr lang="vi-VN" sz="2400">
                <a:sym typeface="+mn-ea"/>
              </a:rPr>
              <a:t>Zalo Pay</a:t>
            </a:r>
            <a:r>
              <a:rPr lang="en-US" altLang="vi-VN" sz="2400">
                <a:sym typeface="+mn-ea"/>
              </a:rPr>
              <a:t> hoặc</a:t>
            </a:r>
            <a:r>
              <a:rPr lang="vi-VN" sz="2400">
                <a:sym typeface="+mn-ea"/>
              </a:rPr>
              <a:t> Momo</a:t>
            </a:r>
            <a:r>
              <a:rPr lang="en-US" altLang="vi-VN" sz="2400">
                <a:sym typeface="+mn-ea"/>
              </a:rPr>
              <a:t>.</a:t>
            </a:r>
            <a:endParaRPr lang="en-US" altLang="vi-VN" sz="2400">
              <a:sym typeface="+mn-ea"/>
            </a:endParaRPr>
          </a:p>
        </p:txBody>
      </p:sp>
      <p:sp>
        <p:nvSpPr>
          <p:cNvPr id="5" name="TextBox 4"/>
          <p:cNvSpPr txBox="1"/>
          <p:nvPr/>
        </p:nvSpPr>
        <p:spPr>
          <a:xfrm>
            <a:off x="11650659" y="6334780"/>
            <a:ext cx="569387" cy="523220"/>
          </a:xfrm>
          <a:prstGeom prst="rect">
            <a:avLst/>
          </a:prstGeom>
          <a:noFill/>
        </p:spPr>
        <p:txBody>
          <a:bodyPr wrap="none" rtlCol="0">
            <a:spAutoFit/>
          </a:bodyPr>
          <a:lstStyle/>
          <a:p>
            <a:r>
              <a:rPr lang="en-US" sz="2800">
                <a:solidFill>
                  <a:srgbClr val="002060"/>
                </a:solidFill>
              </a:rPr>
              <a:t>11</a:t>
            </a:r>
            <a:endParaRPr lang="vi-VN" sz="2800">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fade">
                                      <p:cBhvr>
                                        <p:cTn id="11"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51;p22"/>
          <p:cNvSpPr txBox="1"/>
          <p:nvPr/>
        </p:nvSpPr>
        <p:spPr>
          <a:xfrm>
            <a:off x="388620" y="116205"/>
            <a:ext cx="11195685" cy="822325"/>
          </a:xfrm>
          <a:prstGeom prst="rect">
            <a:avLst/>
          </a:prstGeom>
          <a:noFill/>
          <a:ln>
            <a:noFill/>
          </a:ln>
        </p:spPr>
        <p:txBody>
          <a:bodyPr spcFirstLastPara="1" wrap="square" lIns="0" tIns="0" rIns="0" bIns="0" anchor="t" anchorCtr="0">
            <a:spAutoFit/>
          </a:bodyPr>
          <a:lstStyle/>
          <a:p>
            <a:pPr>
              <a:lnSpc>
                <a:spcPct val="99000"/>
              </a:lnSpc>
            </a:pPr>
            <a:r>
              <a:rPr lang="en-US" sz="5400" b="1">
                <a:solidFill>
                  <a:srgbClr val="002060"/>
                </a:solidFill>
                <a:latin typeface="Be Vietnam Pro"/>
                <a:ea typeface="Be Vietnam Pro"/>
                <a:cs typeface="Be Vietnam Pro"/>
                <a:sym typeface="Be Vietnam Pro"/>
              </a:rPr>
              <a:t>Các yêu cầu phi chức năng</a:t>
            </a:r>
            <a:endParaRPr lang="en-US" sz="5400" b="1">
              <a:solidFill>
                <a:srgbClr val="002060"/>
              </a:solidFill>
              <a:latin typeface="Be Vietnam Pro"/>
              <a:ea typeface="Be Vietnam Pro"/>
              <a:cs typeface="Be Vietnam Pro"/>
              <a:sym typeface="Be Vietnam Pro"/>
            </a:endParaRPr>
          </a:p>
        </p:txBody>
      </p:sp>
      <p:sp>
        <p:nvSpPr>
          <p:cNvPr id="4" name="TextBox 3"/>
          <p:cNvSpPr txBox="1"/>
          <p:nvPr/>
        </p:nvSpPr>
        <p:spPr>
          <a:xfrm>
            <a:off x="388684" y="1109719"/>
            <a:ext cx="10810257" cy="5632311"/>
          </a:xfrm>
          <a:prstGeom prst="rect">
            <a:avLst/>
          </a:prstGeom>
          <a:noFill/>
        </p:spPr>
        <p:txBody>
          <a:bodyPr wrap="square">
            <a:spAutoFit/>
          </a:bodyPr>
          <a:lstStyle/>
          <a:p>
            <a:pPr algn="just"/>
            <a:r>
              <a:rPr lang="vi-VN" sz="2400"/>
              <a:t>Bên cạnh các yêu cầu chức năng, các yêu cầu phi chức năng</a:t>
            </a:r>
            <a:r>
              <a:rPr lang="en-US" sz="2400"/>
              <a:t> cũng</a:t>
            </a:r>
            <a:r>
              <a:rPr lang="vi-VN" sz="2400"/>
              <a:t> cần</a:t>
            </a:r>
            <a:r>
              <a:rPr lang="en-US" sz="2400"/>
              <a:t> được đáp ứng để hệ thống hoạt động một cách thuận lợi và đáng tin cậy.</a:t>
            </a:r>
            <a:endParaRPr lang="en-US" sz="2400"/>
          </a:p>
          <a:p>
            <a:pPr algn="just"/>
            <a:endParaRPr lang="en-US" sz="2400">
              <a:solidFill>
                <a:srgbClr val="002060"/>
              </a:solidFill>
            </a:endParaRPr>
          </a:p>
          <a:p>
            <a:pPr algn="just"/>
            <a:r>
              <a:rPr lang="en-US" sz="2400" b="1">
                <a:solidFill>
                  <a:srgbClr val="002060"/>
                </a:solidFill>
              </a:rPr>
              <a:t>Usability</a:t>
            </a:r>
            <a:endParaRPr lang="en-US" sz="2400" b="1">
              <a:solidFill>
                <a:srgbClr val="002060"/>
              </a:solidFill>
            </a:endParaRPr>
          </a:p>
          <a:p>
            <a:pPr marL="342900" indent="-342900" algn="just">
              <a:buFont typeface="Arial" panose="020B0604020202020204" pitchFamily="34" charset="0"/>
              <a:buChar char="•"/>
            </a:pPr>
            <a:r>
              <a:rPr lang="vi-VN" sz="2400"/>
              <a:t>Giao diện đẹp, màu sáng, rõ, các nút chức năng to, dễ phân biệt.</a:t>
            </a:r>
            <a:endParaRPr lang="en-US" sz="2400"/>
          </a:p>
          <a:p>
            <a:pPr marL="342900" indent="-342900" algn="just">
              <a:buFont typeface="Arial" panose="020B0604020202020204" pitchFamily="34" charset="0"/>
              <a:buChar char="•"/>
            </a:pPr>
            <a:r>
              <a:rPr lang="vi-VN" sz="2400"/>
              <a:t>Hệ thống có thể sử dụng dễ dàng sau tối đa 3 lần thao tác.</a:t>
            </a:r>
            <a:endParaRPr lang="en-US" sz="2400"/>
          </a:p>
          <a:p>
            <a:pPr marL="342900" indent="-342900" algn="just">
              <a:buFont typeface="Arial" panose="020B0604020202020204" pitchFamily="34" charset="0"/>
              <a:buChar char="•"/>
            </a:pPr>
            <a:r>
              <a:rPr lang="vi-VN" sz="2400"/>
              <a:t>Dễ dàng xem báo cáo về việc sử dụng hệ thống in ấn thông qua các nút chức năng,</a:t>
            </a:r>
            <a:r>
              <a:rPr lang="en-US" sz="2400"/>
              <a:t> </a:t>
            </a:r>
            <a:r>
              <a:rPr lang="vi-VN" sz="2400"/>
              <a:t>tối đa 3 lần thao tác.</a:t>
            </a:r>
            <a:endParaRPr lang="en-US" sz="2400"/>
          </a:p>
          <a:p>
            <a:pPr algn="just"/>
            <a:r>
              <a:rPr lang="vi-VN" sz="2400"/>
              <a:t>• </a:t>
            </a:r>
            <a:r>
              <a:rPr lang="en-US" sz="2400"/>
              <a:t> </a:t>
            </a:r>
            <a:r>
              <a:rPr lang="vi-VN" sz="2400"/>
              <a:t>Dễ dàng thay đổi cấu hình hệ thống thông qua các nút chức năng, không quá 2 lần</a:t>
            </a:r>
            <a:r>
              <a:rPr lang="en-US" sz="2400"/>
              <a:t> </a:t>
            </a:r>
            <a:r>
              <a:rPr lang="vi-VN" sz="2400"/>
              <a:t>thao tác để vào bảng cấu hình.</a:t>
            </a:r>
            <a:endParaRPr lang="en-US" sz="2400"/>
          </a:p>
          <a:p>
            <a:pPr algn="just"/>
            <a:r>
              <a:rPr lang="vi-VN" sz="2400"/>
              <a:t>• </a:t>
            </a:r>
            <a:r>
              <a:rPr lang="en-US" sz="2400"/>
              <a:t> </a:t>
            </a:r>
            <a:r>
              <a:rPr lang="vi-VN" sz="2400"/>
              <a:t>Hệ thống hỗ trợ các định dạng file phổ biến: doc, docx, pdf.</a:t>
            </a:r>
            <a:endParaRPr lang="en-US" sz="2400"/>
          </a:p>
          <a:p>
            <a:pPr algn="just"/>
            <a:r>
              <a:rPr lang="vi-VN" sz="2400"/>
              <a:t>• Hệ thống hỏi xác nhận </a:t>
            </a:r>
            <a:r>
              <a:rPr lang="en-US" sz="2400"/>
              <a:t>“</a:t>
            </a:r>
            <a:r>
              <a:rPr lang="vi-VN" sz="2400"/>
              <a:t>có/không</a:t>
            </a:r>
            <a:r>
              <a:rPr lang="en-US" sz="2400"/>
              <a:t>”</a:t>
            </a:r>
            <a:r>
              <a:rPr lang="vi-VN" sz="2400"/>
              <a:t> cho các thao tác submit.</a:t>
            </a:r>
            <a:endParaRPr lang="en-US" sz="2400"/>
          </a:p>
          <a:p>
            <a:pPr algn="just"/>
            <a:r>
              <a:rPr lang="vi-VN" sz="2400"/>
              <a:t>• Tất cả các thông báo lỗi đều phải đưa ra thông báo và thông tin liên hệ khi người</a:t>
            </a:r>
            <a:r>
              <a:rPr lang="en-US" sz="2400"/>
              <a:t> </a:t>
            </a:r>
            <a:r>
              <a:rPr lang="vi-VN" sz="2400"/>
              <a:t>dùng cần liên lạc để yêu cầu hỗ trợ.</a:t>
            </a:r>
            <a:endParaRPr lang="en-US" sz="2400"/>
          </a:p>
          <a:p>
            <a:pPr algn="just"/>
            <a:r>
              <a:rPr lang="vi-VN" sz="2400">
                <a:solidFill>
                  <a:srgbClr val="002060"/>
                </a:solidFill>
              </a:rPr>
              <a:t> </a:t>
            </a:r>
            <a:endParaRPr lang="vi-VN" sz="2400"/>
          </a:p>
        </p:txBody>
      </p:sp>
      <p:sp>
        <p:nvSpPr>
          <p:cNvPr id="5" name="TextBox 4"/>
          <p:cNvSpPr txBox="1"/>
          <p:nvPr/>
        </p:nvSpPr>
        <p:spPr>
          <a:xfrm>
            <a:off x="11650659" y="6334780"/>
            <a:ext cx="569387" cy="523220"/>
          </a:xfrm>
          <a:prstGeom prst="rect">
            <a:avLst/>
          </a:prstGeom>
          <a:noFill/>
        </p:spPr>
        <p:txBody>
          <a:bodyPr wrap="none" rtlCol="0">
            <a:spAutoFit/>
          </a:bodyPr>
          <a:lstStyle/>
          <a:p>
            <a:r>
              <a:rPr lang="en-US" sz="2800">
                <a:solidFill>
                  <a:srgbClr val="002060"/>
                </a:solidFill>
              </a:rPr>
              <a:t>12</a:t>
            </a:r>
            <a:endParaRPr lang="vi-VN" sz="2800">
              <a:solidFill>
                <a:srgbClr val="002060"/>
              </a:solidFill>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fade">
                                      <p:cBhvr>
                                        <p:cTn id="24" dur="500"/>
                                        <p:tgtEl>
                                          <p:spTgt spid="4">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fade">
                                      <p:cBhvr>
                                        <p:cTn id="27" dur="500"/>
                                        <p:tgtEl>
                                          <p:spTgt spid="4">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fade">
                                      <p:cBhvr>
                                        <p:cTn id="30" dur="500"/>
                                        <p:tgtEl>
                                          <p:spTgt spid="4">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animEffect transition="in" filter="fade">
                                      <p:cBhvr>
                                        <p:cTn id="33" dur="500"/>
                                        <p:tgtEl>
                                          <p:spTgt spid="4">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0" nodeType="clickEffect">
                                  <p:stCondLst>
                                    <p:cond delay="0"/>
                                  </p:stCondLst>
                                  <p:childTnLst>
                                    <p:animEffect transition="out" filter="fade">
                                      <p:cBhvr>
                                        <p:cTn id="37" dur="500"/>
                                        <p:tgtEl>
                                          <p:spTgt spid="4">
                                            <p:txEl>
                                              <p:pRg st="0" end="0"/>
                                            </p:txEl>
                                          </p:spTgt>
                                        </p:tgtEl>
                                      </p:cBhvr>
                                    </p:animEffect>
                                    <p:set>
                                      <p:cBhvr>
                                        <p:cTn id="38" dur="1" fill="hold">
                                          <p:stCondLst>
                                            <p:cond delay="499"/>
                                          </p:stCondLst>
                                        </p:cTn>
                                        <p:tgtEl>
                                          <p:spTgt spid="4">
                                            <p:txEl>
                                              <p:pRg st="0" end="0"/>
                                            </p:txEl>
                                          </p:spTgt>
                                        </p:tgtEl>
                                        <p:attrNameLst>
                                          <p:attrName>style.visibility</p:attrName>
                                        </p:attrNameLst>
                                      </p:cBhvr>
                                      <p:to>
                                        <p:strVal val="hidden"/>
                                      </p:to>
                                    </p:set>
                                  </p:childTnLst>
                                </p:cTn>
                              </p:par>
                              <p:par>
                                <p:cTn id="39" presetID="10" presetClass="exit" presetSubtype="0" fill="hold" grpId="0" nodeType="withEffect">
                                  <p:stCondLst>
                                    <p:cond delay="0"/>
                                  </p:stCondLst>
                                  <p:childTnLst>
                                    <p:animEffect transition="out" filter="fade">
                                      <p:cBhvr>
                                        <p:cTn id="40" dur="500"/>
                                        <p:tgtEl>
                                          <p:spTgt spid="4">
                                            <p:txEl>
                                              <p:pRg st="2" end="2"/>
                                            </p:txEl>
                                          </p:spTgt>
                                        </p:tgtEl>
                                      </p:cBhvr>
                                    </p:animEffect>
                                    <p:set>
                                      <p:cBhvr>
                                        <p:cTn id="41" dur="1" fill="hold">
                                          <p:stCondLst>
                                            <p:cond delay="499"/>
                                          </p:stCondLst>
                                        </p:cTn>
                                        <p:tgtEl>
                                          <p:spTgt spid="4">
                                            <p:txEl>
                                              <p:pRg st="2" end="2"/>
                                            </p:txEl>
                                          </p:spTgt>
                                        </p:tgtEl>
                                        <p:attrNameLst>
                                          <p:attrName>style.visibility</p:attrName>
                                        </p:attrNameLst>
                                      </p:cBhvr>
                                      <p:to>
                                        <p:strVal val="hidden"/>
                                      </p:to>
                                    </p:set>
                                  </p:childTnLst>
                                </p:cTn>
                              </p:par>
                              <p:par>
                                <p:cTn id="42" presetID="10" presetClass="exit" presetSubtype="0" fill="hold" grpId="0" nodeType="withEffect">
                                  <p:stCondLst>
                                    <p:cond delay="0"/>
                                  </p:stCondLst>
                                  <p:childTnLst>
                                    <p:animEffect transition="out" filter="fade">
                                      <p:cBhvr>
                                        <p:cTn id="43" dur="500"/>
                                        <p:tgtEl>
                                          <p:spTgt spid="4">
                                            <p:txEl>
                                              <p:pRg st="3" end="3"/>
                                            </p:txEl>
                                          </p:spTgt>
                                        </p:tgtEl>
                                      </p:cBhvr>
                                    </p:animEffect>
                                    <p:set>
                                      <p:cBhvr>
                                        <p:cTn id="44" dur="1" fill="hold">
                                          <p:stCondLst>
                                            <p:cond delay="499"/>
                                          </p:stCondLst>
                                        </p:cTn>
                                        <p:tgtEl>
                                          <p:spTgt spid="4">
                                            <p:txEl>
                                              <p:pRg st="3" end="3"/>
                                            </p:txEl>
                                          </p:spTgt>
                                        </p:tgtEl>
                                        <p:attrNameLst>
                                          <p:attrName>style.visibility</p:attrName>
                                        </p:attrNameLst>
                                      </p:cBhvr>
                                      <p:to>
                                        <p:strVal val="hidden"/>
                                      </p:to>
                                    </p:set>
                                  </p:childTnLst>
                                </p:cTn>
                              </p:par>
                              <p:par>
                                <p:cTn id="45" presetID="10" presetClass="exit" presetSubtype="0" fill="hold" grpId="0" nodeType="withEffect">
                                  <p:stCondLst>
                                    <p:cond delay="0"/>
                                  </p:stCondLst>
                                  <p:childTnLst>
                                    <p:animEffect transition="out" filter="fade">
                                      <p:cBhvr>
                                        <p:cTn id="46" dur="500"/>
                                        <p:tgtEl>
                                          <p:spTgt spid="4">
                                            <p:txEl>
                                              <p:pRg st="4" end="4"/>
                                            </p:txEl>
                                          </p:spTgt>
                                        </p:tgtEl>
                                      </p:cBhvr>
                                    </p:animEffect>
                                    <p:set>
                                      <p:cBhvr>
                                        <p:cTn id="47" dur="1" fill="hold">
                                          <p:stCondLst>
                                            <p:cond delay="499"/>
                                          </p:stCondLst>
                                        </p:cTn>
                                        <p:tgtEl>
                                          <p:spTgt spid="4">
                                            <p:txEl>
                                              <p:pRg st="4" end="4"/>
                                            </p:txEl>
                                          </p:spTgt>
                                        </p:tgtEl>
                                        <p:attrNameLst>
                                          <p:attrName>style.visibility</p:attrName>
                                        </p:attrNameLst>
                                      </p:cBhvr>
                                      <p:to>
                                        <p:strVal val="hidden"/>
                                      </p:to>
                                    </p:set>
                                  </p:childTnLst>
                                </p:cTn>
                              </p:par>
                              <p:par>
                                <p:cTn id="48" presetID="10" presetClass="exit" presetSubtype="0" fill="hold" grpId="0" nodeType="withEffect">
                                  <p:stCondLst>
                                    <p:cond delay="0"/>
                                  </p:stCondLst>
                                  <p:childTnLst>
                                    <p:animEffect transition="out" filter="fade">
                                      <p:cBhvr>
                                        <p:cTn id="49" dur="500"/>
                                        <p:tgtEl>
                                          <p:spTgt spid="4">
                                            <p:txEl>
                                              <p:pRg st="5" end="5"/>
                                            </p:txEl>
                                          </p:spTgt>
                                        </p:tgtEl>
                                      </p:cBhvr>
                                    </p:animEffect>
                                    <p:set>
                                      <p:cBhvr>
                                        <p:cTn id="50" dur="1" fill="hold">
                                          <p:stCondLst>
                                            <p:cond delay="499"/>
                                          </p:stCondLst>
                                        </p:cTn>
                                        <p:tgtEl>
                                          <p:spTgt spid="4">
                                            <p:txEl>
                                              <p:pRg st="5" end="5"/>
                                            </p:txEl>
                                          </p:spTgt>
                                        </p:tgtEl>
                                        <p:attrNameLst>
                                          <p:attrName>style.visibility</p:attrName>
                                        </p:attrNameLst>
                                      </p:cBhvr>
                                      <p:to>
                                        <p:strVal val="hidden"/>
                                      </p:to>
                                    </p:set>
                                  </p:childTnLst>
                                </p:cTn>
                              </p:par>
                              <p:par>
                                <p:cTn id="51" presetID="10" presetClass="exit" presetSubtype="0" fill="hold" grpId="0" nodeType="withEffect">
                                  <p:stCondLst>
                                    <p:cond delay="0"/>
                                  </p:stCondLst>
                                  <p:childTnLst>
                                    <p:animEffect transition="out" filter="fade">
                                      <p:cBhvr>
                                        <p:cTn id="52" dur="500"/>
                                        <p:tgtEl>
                                          <p:spTgt spid="4">
                                            <p:txEl>
                                              <p:pRg st="6" end="6"/>
                                            </p:txEl>
                                          </p:spTgt>
                                        </p:tgtEl>
                                      </p:cBhvr>
                                    </p:animEffect>
                                    <p:set>
                                      <p:cBhvr>
                                        <p:cTn id="53" dur="1" fill="hold">
                                          <p:stCondLst>
                                            <p:cond delay="499"/>
                                          </p:stCondLst>
                                        </p:cTn>
                                        <p:tgtEl>
                                          <p:spTgt spid="4">
                                            <p:txEl>
                                              <p:pRg st="6" end="6"/>
                                            </p:txEl>
                                          </p:spTgt>
                                        </p:tgtEl>
                                        <p:attrNameLst>
                                          <p:attrName>style.visibility</p:attrName>
                                        </p:attrNameLst>
                                      </p:cBhvr>
                                      <p:to>
                                        <p:strVal val="hidden"/>
                                      </p:to>
                                    </p:set>
                                  </p:childTnLst>
                                </p:cTn>
                              </p:par>
                              <p:par>
                                <p:cTn id="54" presetID="10" presetClass="exit" presetSubtype="0" fill="hold" grpId="0" nodeType="withEffect">
                                  <p:stCondLst>
                                    <p:cond delay="0"/>
                                  </p:stCondLst>
                                  <p:childTnLst>
                                    <p:animEffect transition="out" filter="fade">
                                      <p:cBhvr>
                                        <p:cTn id="55" dur="500"/>
                                        <p:tgtEl>
                                          <p:spTgt spid="4">
                                            <p:txEl>
                                              <p:pRg st="7" end="7"/>
                                            </p:txEl>
                                          </p:spTgt>
                                        </p:tgtEl>
                                      </p:cBhvr>
                                    </p:animEffect>
                                    <p:set>
                                      <p:cBhvr>
                                        <p:cTn id="56" dur="1" fill="hold">
                                          <p:stCondLst>
                                            <p:cond delay="499"/>
                                          </p:stCondLst>
                                        </p:cTn>
                                        <p:tgtEl>
                                          <p:spTgt spid="4">
                                            <p:txEl>
                                              <p:pRg st="7" end="7"/>
                                            </p:txEl>
                                          </p:spTgt>
                                        </p:tgtEl>
                                        <p:attrNameLst>
                                          <p:attrName>style.visibility</p:attrName>
                                        </p:attrNameLst>
                                      </p:cBhvr>
                                      <p:to>
                                        <p:strVal val="hidden"/>
                                      </p:to>
                                    </p:set>
                                  </p:childTnLst>
                                </p:cTn>
                              </p:par>
                              <p:par>
                                <p:cTn id="57" presetID="10" presetClass="exit" presetSubtype="0" fill="hold" grpId="0" nodeType="withEffect">
                                  <p:stCondLst>
                                    <p:cond delay="0"/>
                                  </p:stCondLst>
                                  <p:childTnLst>
                                    <p:animEffect transition="out" filter="fade">
                                      <p:cBhvr>
                                        <p:cTn id="58" dur="500"/>
                                        <p:tgtEl>
                                          <p:spTgt spid="4">
                                            <p:txEl>
                                              <p:pRg st="8" end="8"/>
                                            </p:txEl>
                                          </p:spTgt>
                                        </p:tgtEl>
                                      </p:cBhvr>
                                    </p:animEffect>
                                    <p:set>
                                      <p:cBhvr>
                                        <p:cTn id="59" dur="1" fill="hold">
                                          <p:stCondLst>
                                            <p:cond delay="499"/>
                                          </p:stCondLst>
                                        </p:cTn>
                                        <p:tgtEl>
                                          <p:spTgt spid="4">
                                            <p:txEl>
                                              <p:pRg st="8" end="8"/>
                                            </p:txEl>
                                          </p:spTgt>
                                        </p:tgtEl>
                                        <p:attrNameLst>
                                          <p:attrName>style.visibility</p:attrName>
                                        </p:attrNameLst>
                                      </p:cBhvr>
                                      <p:to>
                                        <p:strVal val="hidden"/>
                                      </p:to>
                                    </p:set>
                                  </p:childTnLst>
                                </p:cTn>
                              </p:par>
                              <p:par>
                                <p:cTn id="60" presetID="10" presetClass="exit" presetSubtype="0" fill="hold" grpId="0" nodeType="withEffect">
                                  <p:stCondLst>
                                    <p:cond delay="0"/>
                                  </p:stCondLst>
                                  <p:childTnLst>
                                    <p:animEffect transition="out" filter="fade">
                                      <p:cBhvr>
                                        <p:cTn id="61" dur="500"/>
                                        <p:tgtEl>
                                          <p:spTgt spid="4">
                                            <p:txEl>
                                              <p:pRg st="9" end="9"/>
                                            </p:txEl>
                                          </p:spTgt>
                                        </p:tgtEl>
                                      </p:cBhvr>
                                    </p:animEffect>
                                    <p:set>
                                      <p:cBhvr>
                                        <p:cTn id="62" dur="1" fill="hold">
                                          <p:stCondLst>
                                            <p:cond delay="499"/>
                                          </p:stCondLst>
                                        </p:cTn>
                                        <p:tgtEl>
                                          <p:spTgt spid="4">
                                            <p:txEl>
                                              <p:pRg st="9" end="9"/>
                                            </p:txEl>
                                          </p:spTgt>
                                        </p:tgtEl>
                                        <p:attrNameLst>
                                          <p:attrName>style.visibility</p:attrName>
                                        </p:attrNameLst>
                                      </p:cBhvr>
                                      <p:to>
                                        <p:strVal val="hidden"/>
                                      </p:to>
                                    </p:set>
                                  </p:childTnLst>
                                </p:cTn>
                              </p:par>
                              <p:par>
                                <p:cTn id="63" presetID="10" presetClass="exit" presetSubtype="0" fill="hold" grpId="0" nodeType="withEffect">
                                  <p:stCondLst>
                                    <p:cond delay="0"/>
                                  </p:stCondLst>
                                  <p:childTnLst>
                                    <p:animEffect transition="out" filter="fade">
                                      <p:cBhvr>
                                        <p:cTn id="64" dur="500"/>
                                        <p:tgtEl>
                                          <p:spTgt spid="4">
                                            <p:txEl>
                                              <p:pRg st="10" end="10"/>
                                            </p:txEl>
                                          </p:spTgt>
                                        </p:tgtEl>
                                      </p:cBhvr>
                                    </p:animEffect>
                                    <p:set>
                                      <p:cBhvr>
                                        <p:cTn id="65" dur="1" fill="hold">
                                          <p:stCondLst>
                                            <p:cond delay="499"/>
                                          </p:stCondLst>
                                        </p:cTn>
                                        <p:tgtEl>
                                          <p:spTgt spid="4">
                                            <p:txEl>
                                              <p:pRg st="10" end="1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51;p22"/>
          <p:cNvSpPr txBox="1"/>
          <p:nvPr/>
        </p:nvSpPr>
        <p:spPr>
          <a:xfrm>
            <a:off x="388620" y="116205"/>
            <a:ext cx="11262360" cy="822325"/>
          </a:xfrm>
          <a:prstGeom prst="rect">
            <a:avLst/>
          </a:prstGeom>
          <a:noFill/>
          <a:ln>
            <a:noFill/>
          </a:ln>
        </p:spPr>
        <p:txBody>
          <a:bodyPr spcFirstLastPara="1" wrap="square" lIns="0" tIns="0" rIns="0" bIns="0" anchor="t" anchorCtr="0">
            <a:spAutoFit/>
          </a:bodyPr>
          <a:lstStyle/>
          <a:p>
            <a:pPr>
              <a:lnSpc>
                <a:spcPct val="99000"/>
              </a:lnSpc>
            </a:pPr>
            <a:r>
              <a:rPr lang="en-US" sz="5400" b="1">
                <a:solidFill>
                  <a:srgbClr val="002060"/>
                </a:solidFill>
                <a:latin typeface="Be Vietnam Pro"/>
                <a:ea typeface="Be Vietnam Pro"/>
                <a:cs typeface="Be Vietnam Pro"/>
                <a:sym typeface="Be Vietnam Pro"/>
              </a:rPr>
              <a:t>Các yêu cầu phi chức năng</a:t>
            </a:r>
            <a:endParaRPr lang="en-US" sz="5400" b="1">
              <a:solidFill>
                <a:srgbClr val="002060"/>
              </a:solidFill>
              <a:latin typeface="Be Vietnam Pro"/>
              <a:ea typeface="Be Vietnam Pro"/>
              <a:cs typeface="Be Vietnam Pro"/>
              <a:sym typeface="Be Vietnam Pro"/>
            </a:endParaRPr>
          </a:p>
        </p:txBody>
      </p:sp>
      <p:sp>
        <p:nvSpPr>
          <p:cNvPr id="4" name="TextBox 3"/>
          <p:cNvSpPr txBox="1"/>
          <p:nvPr/>
        </p:nvSpPr>
        <p:spPr>
          <a:xfrm>
            <a:off x="388684" y="1109719"/>
            <a:ext cx="10810257" cy="4893647"/>
          </a:xfrm>
          <a:prstGeom prst="rect">
            <a:avLst/>
          </a:prstGeom>
          <a:noFill/>
        </p:spPr>
        <p:txBody>
          <a:bodyPr wrap="square">
            <a:spAutoFit/>
          </a:bodyPr>
          <a:lstStyle/>
          <a:p>
            <a:pPr algn="just"/>
            <a:r>
              <a:rPr lang="vi-VN" sz="2400" b="1">
                <a:solidFill>
                  <a:srgbClr val="002060"/>
                </a:solidFill>
              </a:rPr>
              <a:t>Security</a:t>
            </a:r>
            <a:endParaRPr lang="en-US" sz="2400" b="1">
              <a:solidFill>
                <a:srgbClr val="002060"/>
              </a:solidFill>
            </a:endParaRPr>
          </a:p>
          <a:p>
            <a:pPr algn="just"/>
            <a:r>
              <a:rPr lang="vi-VN" sz="2400"/>
              <a:t>• Khi thanh toán, hệ thống không được lưu trữ thông tin thẻ, tài khoản ngân hàng.</a:t>
            </a:r>
            <a:endParaRPr lang="en-US" sz="2400"/>
          </a:p>
          <a:p>
            <a:pPr algn="just"/>
            <a:r>
              <a:rPr lang="vi-VN" sz="2400"/>
              <a:t>• Hệ thống thực hiện xác thực người dùng với HCMUT</a:t>
            </a:r>
            <a:r>
              <a:rPr lang="en-US" sz="2400"/>
              <a:t> </a:t>
            </a:r>
            <a:r>
              <a:rPr lang="vi-VN" sz="2400"/>
              <a:t>SSO.</a:t>
            </a:r>
            <a:endParaRPr lang="en-US" sz="2400"/>
          </a:p>
          <a:p>
            <a:pPr algn="just"/>
            <a:r>
              <a:rPr lang="vi-VN" sz="2400"/>
              <a:t>• Đảm bảo thông tin lịch sử in của mỗi người dùng chỉ có thể truy cập bởi người dùng</a:t>
            </a:r>
            <a:r>
              <a:rPr lang="en-US" sz="2400"/>
              <a:t> </a:t>
            </a:r>
            <a:r>
              <a:rPr lang="vi-VN" sz="2400"/>
              <a:t>đó và SPSO.</a:t>
            </a:r>
            <a:endParaRPr lang="en-US" sz="2400"/>
          </a:p>
          <a:p>
            <a:pPr algn="just"/>
            <a:r>
              <a:rPr lang="vi-VN" sz="2400"/>
              <a:t>• Dữ liệu được ghi lại, backup vào ngày 25 mỗi tháng</a:t>
            </a:r>
            <a:endParaRPr lang="en-US" sz="2400"/>
          </a:p>
          <a:p>
            <a:pPr algn="just"/>
            <a:r>
              <a:rPr lang="vi-VN" sz="2400" b="1">
                <a:solidFill>
                  <a:srgbClr val="002060"/>
                </a:solidFill>
              </a:rPr>
              <a:t>Reliability</a:t>
            </a:r>
            <a:endParaRPr lang="en-US" sz="2400" b="1">
              <a:solidFill>
                <a:srgbClr val="002060"/>
              </a:solidFill>
            </a:endParaRPr>
          </a:p>
          <a:p>
            <a:pPr algn="just"/>
            <a:r>
              <a:rPr lang="vi-VN" sz="2400"/>
              <a:t>• Downtime của hệ thống không quá 6 giờ/tháng.</a:t>
            </a:r>
            <a:endParaRPr lang="en-US" sz="2400"/>
          </a:p>
          <a:p>
            <a:pPr algn="just"/>
            <a:r>
              <a:rPr lang="vi-VN" sz="2400"/>
              <a:t>• Hệ thống có thể khôi phục trạng thái trước khi đặt dịch vụ in nếu quá trình bị lỗi.</a:t>
            </a:r>
            <a:endParaRPr lang="en-US" sz="2400"/>
          </a:p>
          <a:p>
            <a:pPr algn="just"/>
            <a:r>
              <a:rPr lang="vi-VN" sz="2400"/>
              <a:t>• Dữ liệu được ghi lại phải ở chế độ Read Only và không được sửa từ giao diện người</a:t>
            </a:r>
            <a:r>
              <a:rPr lang="en-US" sz="2400"/>
              <a:t> </a:t>
            </a:r>
            <a:r>
              <a:rPr lang="vi-VN" sz="2400"/>
              <a:t>dùng.</a:t>
            </a:r>
            <a:endParaRPr lang="en-US" sz="2400"/>
          </a:p>
        </p:txBody>
      </p:sp>
      <p:sp>
        <p:nvSpPr>
          <p:cNvPr id="5" name="TextBox 4"/>
          <p:cNvSpPr txBox="1"/>
          <p:nvPr/>
        </p:nvSpPr>
        <p:spPr>
          <a:xfrm>
            <a:off x="11650659" y="6334780"/>
            <a:ext cx="569387" cy="523220"/>
          </a:xfrm>
          <a:prstGeom prst="rect">
            <a:avLst/>
          </a:prstGeom>
          <a:noFill/>
        </p:spPr>
        <p:txBody>
          <a:bodyPr wrap="none" rtlCol="0">
            <a:spAutoFit/>
          </a:bodyPr>
          <a:lstStyle/>
          <a:p>
            <a:r>
              <a:rPr lang="en-US" sz="2800">
                <a:solidFill>
                  <a:srgbClr val="002060"/>
                </a:solidFill>
              </a:rPr>
              <a:t>13</a:t>
            </a:r>
            <a:endParaRPr lang="vi-VN" sz="2800">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animEffect transition="in" filter="fade">
                                      <p:cBhvr>
                                        <p:cTn id="33" dur="500"/>
                                        <p:tgtEl>
                                          <p:spTgt spid="4">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0" nodeType="clickEffect">
                                  <p:stCondLst>
                                    <p:cond delay="0"/>
                                  </p:stCondLst>
                                  <p:childTnLst>
                                    <p:animEffect transition="out" filter="fade">
                                      <p:cBhvr>
                                        <p:cTn id="37" dur="500"/>
                                        <p:tgtEl>
                                          <p:spTgt spid="4">
                                            <p:txEl>
                                              <p:pRg st="0" end="0"/>
                                            </p:txEl>
                                          </p:spTgt>
                                        </p:tgtEl>
                                      </p:cBhvr>
                                    </p:animEffect>
                                    <p:set>
                                      <p:cBhvr>
                                        <p:cTn id="38" dur="1" fill="hold">
                                          <p:stCondLst>
                                            <p:cond delay="499"/>
                                          </p:stCondLst>
                                        </p:cTn>
                                        <p:tgtEl>
                                          <p:spTgt spid="4">
                                            <p:txEl>
                                              <p:pRg st="0" end="0"/>
                                            </p:txEl>
                                          </p:spTgt>
                                        </p:tgtEl>
                                        <p:attrNameLst>
                                          <p:attrName>style.visibility</p:attrName>
                                        </p:attrNameLst>
                                      </p:cBhvr>
                                      <p:to>
                                        <p:strVal val="hidden"/>
                                      </p:to>
                                    </p:set>
                                  </p:childTnLst>
                                </p:cTn>
                              </p:par>
                              <p:par>
                                <p:cTn id="39" presetID="10" presetClass="exit" presetSubtype="0" fill="hold" grpId="0" nodeType="withEffect">
                                  <p:stCondLst>
                                    <p:cond delay="0"/>
                                  </p:stCondLst>
                                  <p:childTnLst>
                                    <p:animEffect transition="out" filter="fade">
                                      <p:cBhvr>
                                        <p:cTn id="40" dur="500"/>
                                        <p:tgtEl>
                                          <p:spTgt spid="4">
                                            <p:txEl>
                                              <p:pRg st="1" end="1"/>
                                            </p:txEl>
                                          </p:spTgt>
                                        </p:tgtEl>
                                      </p:cBhvr>
                                    </p:animEffect>
                                    <p:set>
                                      <p:cBhvr>
                                        <p:cTn id="41" dur="1" fill="hold">
                                          <p:stCondLst>
                                            <p:cond delay="499"/>
                                          </p:stCondLst>
                                        </p:cTn>
                                        <p:tgtEl>
                                          <p:spTgt spid="4">
                                            <p:txEl>
                                              <p:pRg st="1" end="1"/>
                                            </p:txEl>
                                          </p:spTgt>
                                        </p:tgtEl>
                                        <p:attrNameLst>
                                          <p:attrName>style.visibility</p:attrName>
                                        </p:attrNameLst>
                                      </p:cBhvr>
                                      <p:to>
                                        <p:strVal val="hidden"/>
                                      </p:to>
                                    </p:set>
                                  </p:childTnLst>
                                </p:cTn>
                              </p:par>
                              <p:par>
                                <p:cTn id="42" presetID="10" presetClass="exit" presetSubtype="0" fill="hold" grpId="0" nodeType="withEffect">
                                  <p:stCondLst>
                                    <p:cond delay="0"/>
                                  </p:stCondLst>
                                  <p:childTnLst>
                                    <p:animEffect transition="out" filter="fade">
                                      <p:cBhvr>
                                        <p:cTn id="43" dur="500"/>
                                        <p:tgtEl>
                                          <p:spTgt spid="4">
                                            <p:txEl>
                                              <p:pRg st="2" end="2"/>
                                            </p:txEl>
                                          </p:spTgt>
                                        </p:tgtEl>
                                      </p:cBhvr>
                                    </p:animEffect>
                                    <p:set>
                                      <p:cBhvr>
                                        <p:cTn id="44" dur="1" fill="hold">
                                          <p:stCondLst>
                                            <p:cond delay="499"/>
                                          </p:stCondLst>
                                        </p:cTn>
                                        <p:tgtEl>
                                          <p:spTgt spid="4">
                                            <p:txEl>
                                              <p:pRg st="2" end="2"/>
                                            </p:txEl>
                                          </p:spTgt>
                                        </p:tgtEl>
                                        <p:attrNameLst>
                                          <p:attrName>style.visibility</p:attrName>
                                        </p:attrNameLst>
                                      </p:cBhvr>
                                      <p:to>
                                        <p:strVal val="hidden"/>
                                      </p:to>
                                    </p:set>
                                  </p:childTnLst>
                                </p:cTn>
                              </p:par>
                              <p:par>
                                <p:cTn id="45" presetID="10" presetClass="exit" presetSubtype="0" fill="hold" grpId="0" nodeType="withEffect">
                                  <p:stCondLst>
                                    <p:cond delay="0"/>
                                  </p:stCondLst>
                                  <p:childTnLst>
                                    <p:animEffect transition="out" filter="fade">
                                      <p:cBhvr>
                                        <p:cTn id="46" dur="500"/>
                                        <p:tgtEl>
                                          <p:spTgt spid="4">
                                            <p:txEl>
                                              <p:pRg st="3" end="3"/>
                                            </p:txEl>
                                          </p:spTgt>
                                        </p:tgtEl>
                                      </p:cBhvr>
                                    </p:animEffect>
                                    <p:set>
                                      <p:cBhvr>
                                        <p:cTn id="47" dur="1" fill="hold">
                                          <p:stCondLst>
                                            <p:cond delay="499"/>
                                          </p:stCondLst>
                                        </p:cTn>
                                        <p:tgtEl>
                                          <p:spTgt spid="4">
                                            <p:txEl>
                                              <p:pRg st="3" end="3"/>
                                            </p:txEl>
                                          </p:spTgt>
                                        </p:tgtEl>
                                        <p:attrNameLst>
                                          <p:attrName>style.visibility</p:attrName>
                                        </p:attrNameLst>
                                      </p:cBhvr>
                                      <p:to>
                                        <p:strVal val="hidden"/>
                                      </p:to>
                                    </p:set>
                                  </p:childTnLst>
                                </p:cTn>
                              </p:par>
                              <p:par>
                                <p:cTn id="48" presetID="10" presetClass="exit" presetSubtype="0" fill="hold" grpId="0" nodeType="withEffect">
                                  <p:stCondLst>
                                    <p:cond delay="0"/>
                                  </p:stCondLst>
                                  <p:childTnLst>
                                    <p:animEffect transition="out" filter="fade">
                                      <p:cBhvr>
                                        <p:cTn id="49" dur="500"/>
                                        <p:tgtEl>
                                          <p:spTgt spid="4">
                                            <p:txEl>
                                              <p:pRg st="4" end="4"/>
                                            </p:txEl>
                                          </p:spTgt>
                                        </p:tgtEl>
                                      </p:cBhvr>
                                    </p:animEffect>
                                    <p:set>
                                      <p:cBhvr>
                                        <p:cTn id="50" dur="1" fill="hold">
                                          <p:stCondLst>
                                            <p:cond delay="499"/>
                                          </p:stCondLst>
                                        </p:cTn>
                                        <p:tgtEl>
                                          <p:spTgt spid="4">
                                            <p:txEl>
                                              <p:pRg st="4" end="4"/>
                                            </p:txEl>
                                          </p:spTgt>
                                        </p:tgtEl>
                                        <p:attrNameLst>
                                          <p:attrName>style.visibility</p:attrName>
                                        </p:attrNameLst>
                                      </p:cBhvr>
                                      <p:to>
                                        <p:strVal val="hidden"/>
                                      </p:to>
                                    </p:set>
                                  </p:childTnLst>
                                </p:cTn>
                              </p:par>
                              <p:par>
                                <p:cTn id="51" presetID="10" presetClass="exit" presetSubtype="0" fill="hold" grpId="0" nodeType="withEffect">
                                  <p:stCondLst>
                                    <p:cond delay="0"/>
                                  </p:stCondLst>
                                  <p:childTnLst>
                                    <p:animEffect transition="out" filter="fade">
                                      <p:cBhvr>
                                        <p:cTn id="52" dur="500"/>
                                        <p:tgtEl>
                                          <p:spTgt spid="4">
                                            <p:txEl>
                                              <p:pRg st="5" end="5"/>
                                            </p:txEl>
                                          </p:spTgt>
                                        </p:tgtEl>
                                      </p:cBhvr>
                                    </p:animEffect>
                                    <p:set>
                                      <p:cBhvr>
                                        <p:cTn id="53" dur="1" fill="hold">
                                          <p:stCondLst>
                                            <p:cond delay="499"/>
                                          </p:stCondLst>
                                        </p:cTn>
                                        <p:tgtEl>
                                          <p:spTgt spid="4">
                                            <p:txEl>
                                              <p:pRg st="5" end="5"/>
                                            </p:txEl>
                                          </p:spTgt>
                                        </p:tgtEl>
                                        <p:attrNameLst>
                                          <p:attrName>style.visibility</p:attrName>
                                        </p:attrNameLst>
                                      </p:cBhvr>
                                      <p:to>
                                        <p:strVal val="hidden"/>
                                      </p:to>
                                    </p:set>
                                  </p:childTnLst>
                                </p:cTn>
                              </p:par>
                              <p:par>
                                <p:cTn id="54" presetID="10" presetClass="exit" presetSubtype="0" fill="hold" grpId="0" nodeType="withEffect">
                                  <p:stCondLst>
                                    <p:cond delay="0"/>
                                  </p:stCondLst>
                                  <p:childTnLst>
                                    <p:animEffect transition="out" filter="fade">
                                      <p:cBhvr>
                                        <p:cTn id="55" dur="500"/>
                                        <p:tgtEl>
                                          <p:spTgt spid="4">
                                            <p:txEl>
                                              <p:pRg st="6" end="6"/>
                                            </p:txEl>
                                          </p:spTgt>
                                        </p:tgtEl>
                                      </p:cBhvr>
                                    </p:animEffect>
                                    <p:set>
                                      <p:cBhvr>
                                        <p:cTn id="56" dur="1" fill="hold">
                                          <p:stCondLst>
                                            <p:cond delay="499"/>
                                          </p:stCondLst>
                                        </p:cTn>
                                        <p:tgtEl>
                                          <p:spTgt spid="4">
                                            <p:txEl>
                                              <p:pRg st="6" end="6"/>
                                            </p:txEl>
                                          </p:spTgt>
                                        </p:tgtEl>
                                        <p:attrNameLst>
                                          <p:attrName>style.visibility</p:attrName>
                                        </p:attrNameLst>
                                      </p:cBhvr>
                                      <p:to>
                                        <p:strVal val="hidden"/>
                                      </p:to>
                                    </p:set>
                                  </p:childTnLst>
                                </p:cTn>
                              </p:par>
                              <p:par>
                                <p:cTn id="57" presetID="10" presetClass="exit" presetSubtype="0" fill="hold" grpId="0" nodeType="withEffect">
                                  <p:stCondLst>
                                    <p:cond delay="0"/>
                                  </p:stCondLst>
                                  <p:childTnLst>
                                    <p:animEffect transition="out" filter="fade">
                                      <p:cBhvr>
                                        <p:cTn id="58" dur="500"/>
                                        <p:tgtEl>
                                          <p:spTgt spid="4">
                                            <p:txEl>
                                              <p:pRg st="7" end="7"/>
                                            </p:txEl>
                                          </p:spTgt>
                                        </p:tgtEl>
                                      </p:cBhvr>
                                    </p:animEffect>
                                    <p:set>
                                      <p:cBhvr>
                                        <p:cTn id="59" dur="1" fill="hold">
                                          <p:stCondLst>
                                            <p:cond delay="499"/>
                                          </p:stCondLst>
                                        </p:cTn>
                                        <p:tgtEl>
                                          <p:spTgt spid="4">
                                            <p:txEl>
                                              <p:pRg st="7" end="7"/>
                                            </p:txEl>
                                          </p:spTgt>
                                        </p:tgtEl>
                                        <p:attrNameLst>
                                          <p:attrName>style.visibility</p:attrName>
                                        </p:attrNameLst>
                                      </p:cBhvr>
                                      <p:to>
                                        <p:strVal val="hidden"/>
                                      </p:to>
                                    </p:set>
                                  </p:childTnLst>
                                </p:cTn>
                              </p:par>
                              <p:par>
                                <p:cTn id="60" presetID="10" presetClass="exit" presetSubtype="0" fill="hold" grpId="0" nodeType="withEffect">
                                  <p:stCondLst>
                                    <p:cond delay="0"/>
                                  </p:stCondLst>
                                  <p:childTnLst>
                                    <p:animEffect transition="out" filter="fade">
                                      <p:cBhvr>
                                        <p:cTn id="61" dur="500"/>
                                        <p:tgtEl>
                                          <p:spTgt spid="4">
                                            <p:txEl>
                                              <p:pRg st="8" end="8"/>
                                            </p:txEl>
                                          </p:spTgt>
                                        </p:tgtEl>
                                      </p:cBhvr>
                                    </p:animEffect>
                                    <p:set>
                                      <p:cBhvr>
                                        <p:cTn id="62" dur="1" fill="hold">
                                          <p:stCondLst>
                                            <p:cond delay="499"/>
                                          </p:stCondLst>
                                        </p:cTn>
                                        <p:tgtEl>
                                          <p:spTgt spid="4">
                                            <p:txEl>
                                              <p:pRg st="8" end="8"/>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51;p22"/>
          <p:cNvSpPr txBox="1"/>
          <p:nvPr/>
        </p:nvSpPr>
        <p:spPr>
          <a:xfrm>
            <a:off x="388620" y="116205"/>
            <a:ext cx="11261090" cy="822325"/>
          </a:xfrm>
          <a:prstGeom prst="rect">
            <a:avLst/>
          </a:prstGeom>
          <a:noFill/>
          <a:ln>
            <a:noFill/>
          </a:ln>
        </p:spPr>
        <p:txBody>
          <a:bodyPr spcFirstLastPara="1" wrap="square" lIns="0" tIns="0" rIns="0" bIns="0" anchor="t" anchorCtr="0">
            <a:spAutoFit/>
          </a:bodyPr>
          <a:lstStyle/>
          <a:p>
            <a:pPr>
              <a:lnSpc>
                <a:spcPct val="99000"/>
              </a:lnSpc>
            </a:pPr>
            <a:r>
              <a:rPr lang="en-US" sz="5400" b="1">
                <a:solidFill>
                  <a:srgbClr val="002060"/>
                </a:solidFill>
                <a:latin typeface="Be Vietnam Pro"/>
                <a:ea typeface="Be Vietnam Pro"/>
                <a:cs typeface="Be Vietnam Pro"/>
                <a:sym typeface="Be Vietnam Pro"/>
              </a:rPr>
              <a:t>Các yêu cầu phi chức năng</a:t>
            </a:r>
            <a:endParaRPr lang="en-US" sz="5400" b="1">
              <a:solidFill>
                <a:srgbClr val="002060"/>
              </a:solidFill>
              <a:latin typeface="Be Vietnam Pro"/>
              <a:ea typeface="Be Vietnam Pro"/>
              <a:cs typeface="Be Vietnam Pro"/>
              <a:sym typeface="Be Vietnam Pro"/>
            </a:endParaRPr>
          </a:p>
        </p:txBody>
      </p:sp>
      <p:sp>
        <p:nvSpPr>
          <p:cNvPr id="4" name="TextBox 3"/>
          <p:cNvSpPr txBox="1"/>
          <p:nvPr/>
        </p:nvSpPr>
        <p:spPr>
          <a:xfrm>
            <a:off x="388684" y="1109719"/>
            <a:ext cx="10810257" cy="4893647"/>
          </a:xfrm>
          <a:prstGeom prst="rect">
            <a:avLst/>
          </a:prstGeom>
          <a:noFill/>
        </p:spPr>
        <p:txBody>
          <a:bodyPr wrap="square">
            <a:spAutoFit/>
          </a:bodyPr>
          <a:lstStyle/>
          <a:p>
            <a:pPr algn="just"/>
            <a:r>
              <a:rPr lang="vi-VN" sz="2400" b="1">
                <a:solidFill>
                  <a:srgbClr val="002060"/>
                </a:solidFill>
              </a:rPr>
              <a:t>Performance</a:t>
            </a:r>
            <a:endParaRPr lang="en-US" sz="2400" b="1">
              <a:solidFill>
                <a:srgbClr val="002060"/>
              </a:solidFill>
            </a:endParaRPr>
          </a:p>
          <a:p>
            <a:pPr algn="just"/>
            <a:r>
              <a:rPr lang="vi-VN" sz="2400"/>
              <a:t>• Khả năng phản hồi nhanh chóng (trong vòng 3 giây).</a:t>
            </a:r>
            <a:endParaRPr lang="en-US" sz="2400"/>
          </a:p>
          <a:p>
            <a:pPr algn="just"/>
            <a:r>
              <a:rPr lang="vi-VN" sz="2400"/>
              <a:t>• Thời gian phản hồi các yêu cầu hỗ trợ kỹ thuật phải nhanh chóng, tối đa là 3 ngày. </a:t>
            </a:r>
            <a:endParaRPr lang="en-US" sz="2400"/>
          </a:p>
          <a:p>
            <a:pPr algn="just"/>
            <a:r>
              <a:rPr lang="vi-VN" sz="2400" b="1">
                <a:solidFill>
                  <a:srgbClr val="002060"/>
                </a:solidFill>
              </a:rPr>
              <a:t>Efficiency</a:t>
            </a:r>
            <a:endParaRPr lang="en-US" sz="2400" b="1">
              <a:solidFill>
                <a:srgbClr val="002060"/>
              </a:solidFill>
            </a:endParaRPr>
          </a:p>
          <a:p>
            <a:pPr algn="just"/>
            <a:r>
              <a:rPr lang="vi-VN" sz="2400"/>
              <a:t>• Hệ thống có khả năng phục vụ ổn định với 3000 sinh viên tối đa của trường sử dụng</a:t>
            </a:r>
            <a:r>
              <a:rPr lang="en-US" sz="2400"/>
              <a:t> </a:t>
            </a:r>
            <a:r>
              <a:rPr lang="vi-VN" sz="2400"/>
              <a:t>cùng lúc.</a:t>
            </a:r>
            <a:endParaRPr lang="en-US" sz="2400"/>
          </a:p>
          <a:p>
            <a:pPr algn="just"/>
            <a:r>
              <a:rPr lang="vi-VN" sz="2400"/>
              <a:t>• Hệ thống sử dụng các tài nguyên hiệu quả, tránh lãng phí.</a:t>
            </a:r>
            <a:endParaRPr lang="en-US" sz="2400"/>
          </a:p>
          <a:p>
            <a:pPr algn="just"/>
            <a:r>
              <a:rPr lang="vi-VN" sz="2400" b="1">
                <a:solidFill>
                  <a:srgbClr val="002060"/>
                </a:solidFill>
              </a:rPr>
              <a:t>Availability</a:t>
            </a:r>
            <a:endParaRPr lang="en-US" sz="2400" b="1">
              <a:solidFill>
                <a:srgbClr val="002060"/>
              </a:solidFill>
            </a:endParaRPr>
          </a:p>
          <a:p>
            <a:pPr algn="just"/>
            <a:r>
              <a:rPr lang="vi-VN" sz="2400"/>
              <a:t>• Hệ thống vận hành từ 6h15-18h30 vào tất cả các ngày trong tuần, đảm bảo phục vụcho sinh viên, cán bộ công nhân viên nhà trường.</a:t>
            </a:r>
            <a:endParaRPr lang="en-US" sz="2400"/>
          </a:p>
          <a:p>
            <a:pPr algn="just"/>
            <a:r>
              <a:rPr lang="vi-VN" sz="2400"/>
              <a:t>• Hệ thống bảo trì không quá 6 lần/năm.</a:t>
            </a:r>
            <a:endParaRPr lang="en-US" sz="2400"/>
          </a:p>
          <a:p>
            <a:pPr algn="just"/>
            <a:r>
              <a:rPr lang="vi-VN" sz="2400"/>
              <a:t> </a:t>
            </a:r>
            <a:endParaRPr lang="vi-VN" sz="2400"/>
          </a:p>
        </p:txBody>
      </p:sp>
      <p:sp>
        <p:nvSpPr>
          <p:cNvPr id="5" name="TextBox 4"/>
          <p:cNvSpPr txBox="1"/>
          <p:nvPr/>
        </p:nvSpPr>
        <p:spPr>
          <a:xfrm>
            <a:off x="11650659" y="6334780"/>
            <a:ext cx="569387" cy="523220"/>
          </a:xfrm>
          <a:prstGeom prst="rect">
            <a:avLst/>
          </a:prstGeom>
          <a:noFill/>
        </p:spPr>
        <p:txBody>
          <a:bodyPr wrap="none" rtlCol="0">
            <a:spAutoFit/>
          </a:bodyPr>
          <a:lstStyle/>
          <a:p>
            <a:r>
              <a:rPr lang="en-US" sz="2800">
                <a:solidFill>
                  <a:srgbClr val="002060"/>
                </a:solidFill>
              </a:rPr>
              <a:t>14</a:t>
            </a:r>
            <a:endParaRPr lang="vi-VN" sz="2800">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fade">
                                      <p:cBhvr>
                                        <p:cTn id="29" dur="500"/>
                                        <p:tgtEl>
                                          <p:spTgt spid="4">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Effect transition="in" filter="fade">
                                      <p:cBhvr>
                                        <p:cTn id="35" dur="500"/>
                                        <p:tgtEl>
                                          <p:spTgt spid="4">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0" nodeType="clickEffect">
                                  <p:stCondLst>
                                    <p:cond delay="0"/>
                                  </p:stCondLst>
                                  <p:childTnLst>
                                    <p:animEffect transition="out" filter="fade">
                                      <p:cBhvr>
                                        <p:cTn id="39" dur="500"/>
                                        <p:tgtEl>
                                          <p:spTgt spid="4">
                                            <p:txEl>
                                              <p:pRg st="0" end="0"/>
                                            </p:txEl>
                                          </p:spTgt>
                                        </p:tgtEl>
                                      </p:cBhvr>
                                    </p:animEffect>
                                    <p:set>
                                      <p:cBhvr>
                                        <p:cTn id="40" dur="1" fill="hold">
                                          <p:stCondLst>
                                            <p:cond delay="499"/>
                                          </p:stCondLst>
                                        </p:cTn>
                                        <p:tgtEl>
                                          <p:spTgt spid="4">
                                            <p:txEl>
                                              <p:pRg st="0" end="0"/>
                                            </p:txEl>
                                          </p:spTgt>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4">
                                            <p:txEl>
                                              <p:pRg st="1" end="1"/>
                                            </p:txEl>
                                          </p:spTgt>
                                        </p:tgtEl>
                                      </p:cBhvr>
                                    </p:animEffect>
                                    <p:set>
                                      <p:cBhvr>
                                        <p:cTn id="43" dur="1" fill="hold">
                                          <p:stCondLst>
                                            <p:cond delay="499"/>
                                          </p:stCondLst>
                                        </p:cTn>
                                        <p:tgtEl>
                                          <p:spTgt spid="4">
                                            <p:txEl>
                                              <p:pRg st="1" end="1"/>
                                            </p:txEl>
                                          </p:spTgt>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4">
                                            <p:txEl>
                                              <p:pRg st="2" end="2"/>
                                            </p:txEl>
                                          </p:spTgt>
                                        </p:tgtEl>
                                      </p:cBhvr>
                                    </p:animEffect>
                                    <p:set>
                                      <p:cBhvr>
                                        <p:cTn id="46" dur="1" fill="hold">
                                          <p:stCondLst>
                                            <p:cond delay="499"/>
                                          </p:stCondLst>
                                        </p:cTn>
                                        <p:tgtEl>
                                          <p:spTgt spid="4">
                                            <p:txEl>
                                              <p:pRg st="2" end="2"/>
                                            </p:txEl>
                                          </p:spTgt>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4">
                                            <p:txEl>
                                              <p:pRg st="3" end="3"/>
                                            </p:txEl>
                                          </p:spTgt>
                                        </p:tgtEl>
                                      </p:cBhvr>
                                    </p:animEffect>
                                    <p:set>
                                      <p:cBhvr>
                                        <p:cTn id="49" dur="1" fill="hold">
                                          <p:stCondLst>
                                            <p:cond delay="499"/>
                                          </p:stCondLst>
                                        </p:cTn>
                                        <p:tgtEl>
                                          <p:spTgt spid="4">
                                            <p:txEl>
                                              <p:pRg st="3" end="3"/>
                                            </p:txEl>
                                          </p:spTgt>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4">
                                            <p:txEl>
                                              <p:pRg st="4" end="4"/>
                                            </p:txEl>
                                          </p:spTgt>
                                        </p:tgtEl>
                                      </p:cBhvr>
                                    </p:animEffect>
                                    <p:set>
                                      <p:cBhvr>
                                        <p:cTn id="52" dur="1" fill="hold">
                                          <p:stCondLst>
                                            <p:cond delay="499"/>
                                          </p:stCondLst>
                                        </p:cTn>
                                        <p:tgtEl>
                                          <p:spTgt spid="4">
                                            <p:txEl>
                                              <p:pRg st="4" end="4"/>
                                            </p:txEl>
                                          </p:spTgt>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4">
                                            <p:txEl>
                                              <p:pRg st="5" end="5"/>
                                            </p:txEl>
                                          </p:spTgt>
                                        </p:tgtEl>
                                      </p:cBhvr>
                                    </p:animEffect>
                                    <p:set>
                                      <p:cBhvr>
                                        <p:cTn id="55" dur="1" fill="hold">
                                          <p:stCondLst>
                                            <p:cond delay="499"/>
                                          </p:stCondLst>
                                        </p:cTn>
                                        <p:tgtEl>
                                          <p:spTgt spid="4">
                                            <p:txEl>
                                              <p:pRg st="5" end="5"/>
                                            </p:txEl>
                                          </p:spTgt>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4">
                                            <p:txEl>
                                              <p:pRg st="6" end="6"/>
                                            </p:txEl>
                                          </p:spTgt>
                                        </p:tgtEl>
                                      </p:cBhvr>
                                    </p:animEffect>
                                    <p:set>
                                      <p:cBhvr>
                                        <p:cTn id="58" dur="1" fill="hold">
                                          <p:stCondLst>
                                            <p:cond delay="499"/>
                                          </p:stCondLst>
                                        </p:cTn>
                                        <p:tgtEl>
                                          <p:spTgt spid="4">
                                            <p:txEl>
                                              <p:pRg st="6" end="6"/>
                                            </p:txEl>
                                          </p:spTgt>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4">
                                            <p:txEl>
                                              <p:pRg st="7" end="7"/>
                                            </p:txEl>
                                          </p:spTgt>
                                        </p:tgtEl>
                                      </p:cBhvr>
                                    </p:animEffect>
                                    <p:set>
                                      <p:cBhvr>
                                        <p:cTn id="61" dur="1" fill="hold">
                                          <p:stCondLst>
                                            <p:cond delay="499"/>
                                          </p:stCondLst>
                                        </p:cTn>
                                        <p:tgtEl>
                                          <p:spTgt spid="4">
                                            <p:txEl>
                                              <p:pRg st="7" end="7"/>
                                            </p:txEl>
                                          </p:spTgt>
                                        </p:tgtEl>
                                        <p:attrNameLst>
                                          <p:attrName>style.visibility</p:attrName>
                                        </p:attrNameLst>
                                      </p:cBhvr>
                                      <p:to>
                                        <p:strVal val="hidden"/>
                                      </p:to>
                                    </p:set>
                                  </p:childTnLst>
                                </p:cTn>
                              </p:par>
                              <p:par>
                                <p:cTn id="62" presetID="10" presetClass="exit" presetSubtype="0" fill="hold" grpId="0" nodeType="withEffect">
                                  <p:stCondLst>
                                    <p:cond delay="0"/>
                                  </p:stCondLst>
                                  <p:childTnLst>
                                    <p:animEffect transition="out" filter="fade">
                                      <p:cBhvr>
                                        <p:cTn id="63" dur="500"/>
                                        <p:tgtEl>
                                          <p:spTgt spid="4">
                                            <p:txEl>
                                              <p:pRg st="8" end="8"/>
                                            </p:txEl>
                                          </p:spTgt>
                                        </p:tgtEl>
                                      </p:cBhvr>
                                    </p:animEffect>
                                    <p:set>
                                      <p:cBhvr>
                                        <p:cTn id="64" dur="1" fill="hold">
                                          <p:stCondLst>
                                            <p:cond delay="499"/>
                                          </p:stCondLst>
                                        </p:cTn>
                                        <p:tgtEl>
                                          <p:spTgt spid="4">
                                            <p:txEl>
                                              <p:pRg st="8" end="8"/>
                                            </p:txEl>
                                          </p:spTgt>
                                        </p:tgtEl>
                                        <p:attrNameLst>
                                          <p:attrName>style.visibility</p:attrName>
                                        </p:attrNameLst>
                                      </p:cBhvr>
                                      <p:to>
                                        <p:strVal val="hidden"/>
                                      </p:to>
                                    </p:set>
                                  </p:childTnLst>
                                </p:cTn>
                              </p:par>
                              <p:par>
                                <p:cTn id="65" presetID="10" presetClass="exit" presetSubtype="0" fill="hold" grpId="0" nodeType="withEffect">
                                  <p:stCondLst>
                                    <p:cond delay="0"/>
                                  </p:stCondLst>
                                  <p:childTnLst>
                                    <p:animEffect transition="out" filter="fade">
                                      <p:cBhvr>
                                        <p:cTn id="66" dur="500"/>
                                        <p:tgtEl>
                                          <p:spTgt spid="4">
                                            <p:txEl>
                                              <p:pRg st="9" end="9"/>
                                            </p:txEl>
                                          </p:spTgt>
                                        </p:tgtEl>
                                      </p:cBhvr>
                                    </p:animEffect>
                                    <p:set>
                                      <p:cBhvr>
                                        <p:cTn id="67" dur="1" fill="hold">
                                          <p:stCondLst>
                                            <p:cond delay="499"/>
                                          </p:stCondLst>
                                        </p:cTn>
                                        <p:tgtEl>
                                          <p:spTgt spid="4">
                                            <p:txEl>
                                              <p:pRg st="9" end="9"/>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51;p22"/>
          <p:cNvSpPr txBox="1"/>
          <p:nvPr/>
        </p:nvSpPr>
        <p:spPr>
          <a:xfrm>
            <a:off x="388620" y="116205"/>
            <a:ext cx="11427460" cy="822325"/>
          </a:xfrm>
          <a:prstGeom prst="rect">
            <a:avLst/>
          </a:prstGeom>
          <a:noFill/>
          <a:ln>
            <a:noFill/>
          </a:ln>
        </p:spPr>
        <p:txBody>
          <a:bodyPr spcFirstLastPara="1" wrap="square" lIns="0" tIns="0" rIns="0" bIns="0" anchor="t" anchorCtr="0">
            <a:spAutoFit/>
          </a:bodyPr>
          <a:lstStyle/>
          <a:p>
            <a:pPr>
              <a:lnSpc>
                <a:spcPct val="99000"/>
              </a:lnSpc>
            </a:pPr>
            <a:r>
              <a:rPr lang="en-US" sz="5400" b="1">
                <a:solidFill>
                  <a:srgbClr val="002060"/>
                </a:solidFill>
                <a:latin typeface="Be Vietnam Pro"/>
                <a:ea typeface="Be Vietnam Pro"/>
                <a:cs typeface="Be Vietnam Pro"/>
                <a:sym typeface="Be Vietnam Pro"/>
              </a:rPr>
              <a:t>Các yêu cầu phi chức năng</a:t>
            </a:r>
            <a:endParaRPr lang="en-US" sz="5400" b="1">
              <a:solidFill>
                <a:srgbClr val="002060"/>
              </a:solidFill>
              <a:latin typeface="Be Vietnam Pro"/>
              <a:ea typeface="Be Vietnam Pro"/>
              <a:cs typeface="Be Vietnam Pro"/>
              <a:sym typeface="Be Vietnam Pro"/>
            </a:endParaRPr>
          </a:p>
        </p:txBody>
      </p:sp>
      <p:sp>
        <p:nvSpPr>
          <p:cNvPr id="4" name="TextBox 3"/>
          <p:cNvSpPr txBox="1"/>
          <p:nvPr/>
        </p:nvSpPr>
        <p:spPr>
          <a:xfrm>
            <a:off x="388684" y="1109719"/>
            <a:ext cx="10810257" cy="4893647"/>
          </a:xfrm>
          <a:prstGeom prst="rect">
            <a:avLst/>
          </a:prstGeom>
          <a:noFill/>
        </p:spPr>
        <p:txBody>
          <a:bodyPr wrap="square">
            <a:spAutoFit/>
          </a:bodyPr>
          <a:lstStyle/>
          <a:p>
            <a:pPr algn="just"/>
            <a:r>
              <a:rPr lang="vi-VN" sz="2400" b="1">
                <a:solidFill>
                  <a:srgbClr val="002060"/>
                </a:solidFill>
              </a:rPr>
              <a:t>Compatibility</a:t>
            </a:r>
            <a:endParaRPr lang="en-US" sz="2400" b="1">
              <a:solidFill>
                <a:srgbClr val="002060"/>
              </a:solidFill>
            </a:endParaRPr>
          </a:p>
          <a:p>
            <a:pPr algn="just"/>
            <a:r>
              <a:rPr lang="vi-VN" sz="2400"/>
              <a:t>• Đảm bảo tính tương thích giữa máy in và hệ thống in ấn.</a:t>
            </a:r>
            <a:endParaRPr lang="en-US" sz="2400"/>
          </a:p>
          <a:p>
            <a:pPr algn="just"/>
            <a:r>
              <a:rPr lang="vi-VN" sz="2400"/>
              <a:t>• Đảm bảo sự tương thích tốt giữa hệ thống in ấn và hệ thống thanh toán.</a:t>
            </a:r>
            <a:endParaRPr lang="en-US" sz="2400"/>
          </a:p>
          <a:p>
            <a:pPr algn="just"/>
            <a:r>
              <a:rPr lang="vi-VN" sz="2400"/>
              <a:t>• Đảm bảo tính tương thích giữa dịch vụ xác thực HCMUT</a:t>
            </a:r>
            <a:r>
              <a:rPr lang="en-US" sz="2400"/>
              <a:t> </a:t>
            </a:r>
            <a:r>
              <a:rPr lang="vi-VN" sz="2400"/>
              <a:t>SSO với hệ thống</a:t>
            </a:r>
            <a:r>
              <a:rPr lang="en-US" sz="2400"/>
              <a:t>.</a:t>
            </a:r>
            <a:endParaRPr lang="en-US" sz="2400"/>
          </a:p>
          <a:p>
            <a:pPr algn="just"/>
            <a:r>
              <a:rPr lang="vi-VN" sz="2400" b="1">
                <a:solidFill>
                  <a:srgbClr val="002060"/>
                </a:solidFill>
              </a:rPr>
              <a:t>Extensibility</a:t>
            </a:r>
            <a:endParaRPr lang="en-US" sz="2400" b="1">
              <a:solidFill>
                <a:srgbClr val="002060"/>
              </a:solidFill>
            </a:endParaRPr>
          </a:p>
          <a:p>
            <a:pPr algn="just"/>
            <a:r>
              <a:rPr lang="vi-VN" sz="2400"/>
              <a:t>• Có khả năng phát triển thêm module kiểm duyệt tài liệu mà không thay đổi cấu trúc</a:t>
            </a:r>
            <a:r>
              <a:rPr lang="en-US" sz="2400"/>
              <a:t> </a:t>
            </a:r>
            <a:r>
              <a:rPr lang="vi-VN" sz="2400"/>
              <a:t>dữ liệu cũ</a:t>
            </a:r>
            <a:endParaRPr lang="en-US" sz="2400"/>
          </a:p>
          <a:p>
            <a:pPr algn="just"/>
            <a:r>
              <a:rPr lang="vi-VN" sz="2400" b="1">
                <a:solidFill>
                  <a:srgbClr val="002060"/>
                </a:solidFill>
              </a:rPr>
              <a:t>Maintainability</a:t>
            </a:r>
            <a:endParaRPr lang="en-US" sz="2400" b="1">
              <a:solidFill>
                <a:srgbClr val="002060"/>
              </a:solidFill>
            </a:endParaRPr>
          </a:p>
          <a:p>
            <a:pPr algn="just"/>
            <a:r>
              <a:rPr lang="vi-VN" sz="2400"/>
              <a:t>• Hệ thống phải được mô tả chi tiết trong </a:t>
            </a:r>
            <a:r>
              <a:rPr lang="en-US" sz="2400"/>
              <a:t>tài liệu</a:t>
            </a:r>
            <a:r>
              <a:rPr lang="vi-VN" sz="2400"/>
              <a:t>.</a:t>
            </a:r>
            <a:endParaRPr lang="en-US" sz="2400"/>
          </a:p>
          <a:p>
            <a:pPr algn="just"/>
            <a:r>
              <a:rPr lang="vi-VN" sz="2400"/>
              <a:t>• Khi máy in gặp sự cố, thông báo gửi về cho kĩ thuật viên phải nhanh chóng và rõ</a:t>
            </a:r>
            <a:r>
              <a:rPr lang="en-US" sz="2400"/>
              <a:t> </a:t>
            </a:r>
            <a:r>
              <a:rPr lang="vi-VN" sz="2400"/>
              <a:t>ràng thông qua mail.</a:t>
            </a:r>
            <a:endParaRPr lang="en-US" sz="2400"/>
          </a:p>
          <a:p>
            <a:pPr algn="just"/>
            <a:r>
              <a:rPr lang="vi-VN" sz="2400"/>
              <a:t>• Hệ thống đảm bảo việc hoạt động ổn định, kiểm tra/nâng cấp tối đa 3 tháng 1 lần. </a:t>
            </a:r>
            <a:endParaRPr lang="vi-VN" sz="2400"/>
          </a:p>
        </p:txBody>
      </p:sp>
      <p:sp>
        <p:nvSpPr>
          <p:cNvPr id="5" name="TextBox 4"/>
          <p:cNvSpPr txBox="1"/>
          <p:nvPr/>
        </p:nvSpPr>
        <p:spPr>
          <a:xfrm>
            <a:off x="11650659" y="6334780"/>
            <a:ext cx="569387" cy="523220"/>
          </a:xfrm>
          <a:prstGeom prst="rect">
            <a:avLst/>
          </a:prstGeom>
          <a:noFill/>
        </p:spPr>
        <p:txBody>
          <a:bodyPr wrap="none" rtlCol="0">
            <a:spAutoFit/>
          </a:bodyPr>
          <a:lstStyle/>
          <a:p>
            <a:r>
              <a:rPr lang="en-US" sz="2800">
                <a:solidFill>
                  <a:srgbClr val="002060"/>
                </a:solidFill>
              </a:rPr>
              <a:t>15</a:t>
            </a:r>
            <a:endParaRPr lang="vi-VN" sz="2800">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fade">
                                      <p:cBhvr>
                                        <p:cTn id="29" dur="500"/>
                                        <p:tgtEl>
                                          <p:spTgt spid="4">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Effect transition="in" filter="fade">
                                      <p:cBhvr>
                                        <p:cTn id="35" dur="500"/>
                                        <p:tgtEl>
                                          <p:spTgt spid="4">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4">
                                            <p:txEl>
                                              <p:pRg st="9" end="9"/>
                                            </p:txEl>
                                          </p:spTgt>
                                        </p:tgtEl>
                                        <p:attrNameLst>
                                          <p:attrName>style.visibility</p:attrName>
                                        </p:attrNameLst>
                                      </p:cBhvr>
                                      <p:to>
                                        <p:strVal val="visible"/>
                                      </p:to>
                                    </p:set>
                                    <p:animEffect transition="in" filter="fade">
                                      <p:cBhvr>
                                        <p:cTn id="38"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grpSp>
        <p:nvGrpSpPr>
          <p:cNvPr id="359" name="Google Shape;359;p20"/>
          <p:cNvGrpSpPr/>
          <p:nvPr/>
        </p:nvGrpSpPr>
        <p:grpSpPr>
          <a:xfrm>
            <a:off x="-2183377" y="1310843"/>
            <a:ext cx="6078539" cy="6078539"/>
            <a:chOff x="0" y="0"/>
            <a:chExt cx="812800" cy="812800"/>
          </a:xfrm>
        </p:grpSpPr>
        <p:sp>
          <p:nvSpPr>
            <p:cNvPr id="360" name="Google Shape;360;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8C4C5"/>
            </a:solidFill>
            <a:ln>
              <a:noFill/>
            </a:ln>
          </p:spPr>
          <p:txBody>
            <a:bodyPr spcFirstLastPara="1" wrap="square" lIns="60950" tIns="30467" rIns="60950" bIns="30467" anchor="t" anchorCtr="0">
              <a:noAutofit/>
            </a:bodyPr>
            <a:lstStyle/>
            <a:p>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61" name="Google Shape;361;p20"/>
            <p:cNvSpPr txBox="1"/>
            <p:nvPr/>
          </p:nvSpPr>
          <p:spPr>
            <a:xfrm>
              <a:off x="76200" y="28575"/>
              <a:ext cx="660400" cy="708025"/>
            </a:xfrm>
            <a:prstGeom prst="rect">
              <a:avLst/>
            </a:prstGeom>
            <a:noFill/>
            <a:ln>
              <a:noFill/>
            </a:ln>
          </p:spPr>
          <p:txBody>
            <a:bodyPr spcFirstLastPara="1" wrap="square" lIns="33867" tIns="33867" rIns="33867" bIns="33867" anchor="ctr" anchorCtr="0">
              <a:noAutofit/>
            </a:bodyPr>
            <a:lstStyle/>
            <a:p>
              <a:pPr algn="ctr">
                <a:lnSpc>
                  <a:spcPct val="187000"/>
                </a:lnSpc>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363" name="Google Shape;363;p20"/>
          <p:cNvSpPr txBox="1"/>
          <p:nvPr/>
        </p:nvSpPr>
        <p:spPr>
          <a:xfrm>
            <a:off x="285555" y="2970752"/>
            <a:ext cx="10379800" cy="3253968"/>
          </a:xfrm>
          <a:prstGeom prst="rect">
            <a:avLst/>
          </a:prstGeom>
          <a:noFill/>
          <a:ln>
            <a:noFill/>
          </a:ln>
        </p:spPr>
        <p:txBody>
          <a:bodyPr spcFirstLastPara="1" wrap="square" lIns="0" tIns="0" rIns="0" bIns="0" anchor="t" anchorCtr="0">
            <a:spAutoFit/>
          </a:bodyPr>
          <a:lstStyle/>
          <a:p>
            <a:pPr>
              <a:lnSpc>
                <a:spcPct val="80000"/>
              </a:lnSpc>
            </a:pPr>
            <a:r>
              <a:rPr lang="en-US" sz="13215" b="1">
                <a:solidFill>
                  <a:srgbClr val="252747"/>
                </a:solidFill>
                <a:latin typeface="Be Vietnam Pro"/>
                <a:ea typeface="Be Vietnam Pro"/>
                <a:cs typeface="Be Vietnam Pro"/>
                <a:sym typeface="Be Vietnam Pro"/>
              </a:rPr>
              <a:t>HCMUT </a:t>
            </a:r>
            <a:endParaRPr lang="en-US" sz="13215" b="1">
              <a:solidFill>
                <a:srgbClr val="252747"/>
              </a:solidFill>
              <a:latin typeface="Be Vietnam Pro"/>
              <a:ea typeface="Be Vietnam Pro"/>
              <a:cs typeface="Be Vietnam Pro"/>
              <a:sym typeface="Be Vietnam Pro"/>
            </a:endParaRPr>
          </a:p>
          <a:p>
            <a:pPr>
              <a:lnSpc>
                <a:spcPct val="80000"/>
              </a:lnSpc>
            </a:pPr>
            <a:r>
              <a:rPr lang="en-US" sz="13215" b="1">
                <a:solidFill>
                  <a:srgbClr val="252747"/>
                </a:solidFill>
                <a:latin typeface="Be Vietnam Pro"/>
                <a:ea typeface="Be Vietnam Pro"/>
                <a:cs typeface="Be Vietnam Pro"/>
                <a:sym typeface="Be Vietnam Pro"/>
              </a:rPr>
              <a:t>SPSS</a:t>
            </a:r>
            <a:endParaRPr sz="1200" b="1">
              <a:latin typeface="Be Vietnam Pro"/>
              <a:ea typeface="Be Vietnam Pro"/>
              <a:cs typeface="Be Vietnam Pro"/>
              <a:sym typeface="Be Vietnam Pro"/>
            </a:endParaRPr>
          </a:p>
        </p:txBody>
      </p:sp>
      <p:grpSp>
        <p:nvGrpSpPr>
          <p:cNvPr id="364" name="Google Shape;364;p20"/>
          <p:cNvGrpSpPr/>
          <p:nvPr/>
        </p:nvGrpSpPr>
        <p:grpSpPr>
          <a:xfrm rot="5400000">
            <a:off x="2769347" y="-702479"/>
            <a:ext cx="1074831" cy="4254041"/>
            <a:chOff x="0" y="-125951"/>
            <a:chExt cx="2149663" cy="8508082"/>
          </a:xfrm>
        </p:grpSpPr>
        <p:grpSp>
          <p:nvGrpSpPr>
            <p:cNvPr id="365" name="Google Shape;365;p20"/>
            <p:cNvGrpSpPr/>
            <p:nvPr/>
          </p:nvGrpSpPr>
          <p:grpSpPr>
            <a:xfrm>
              <a:off x="0" y="6106511"/>
              <a:ext cx="2149663" cy="2275620"/>
              <a:chOff x="0" y="-47625"/>
              <a:chExt cx="812800" cy="860425"/>
            </a:xfrm>
          </p:grpSpPr>
          <p:sp>
            <p:nvSpPr>
              <p:cNvPr id="366" name="Google Shape;366;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D9DB"/>
              </a:solidFill>
              <a:ln>
                <a:noFill/>
              </a:ln>
            </p:spPr>
            <p:txBody>
              <a:bodyPr spcFirstLastPara="1" wrap="square" lIns="60950" tIns="30467" rIns="60950" bIns="30467" anchor="t" anchorCtr="0">
                <a:noAutofit/>
              </a:bodyPr>
              <a:lstStyle/>
              <a:p>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67" name="Google Shape;367;p20"/>
              <p:cNvSpPr txBox="1"/>
              <p:nvPr/>
            </p:nvSpPr>
            <p:spPr>
              <a:xfrm>
                <a:off x="76200" y="-47625"/>
                <a:ext cx="660400" cy="784225"/>
              </a:xfrm>
              <a:prstGeom prst="rect">
                <a:avLst/>
              </a:prstGeom>
              <a:noFill/>
              <a:ln>
                <a:noFill/>
              </a:ln>
            </p:spPr>
            <p:txBody>
              <a:bodyPr spcFirstLastPara="1" wrap="square" lIns="53767" tIns="53767" rIns="53767" bIns="53767" anchor="ctr" anchorCtr="0">
                <a:noAutofit/>
              </a:bodyPr>
              <a:lstStyle/>
              <a:p>
                <a:pPr algn="ctr">
                  <a:lnSpc>
                    <a:spcPct val="473000"/>
                  </a:lnSpc>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68" name="Google Shape;368;p20"/>
            <p:cNvGrpSpPr/>
            <p:nvPr/>
          </p:nvGrpSpPr>
          <p:grpSpPr>
            <a:xfrm>
              <a:off x="0" y="2990283"/>
              <a:ext cx="2149569" cy="2275520"/>
              <a:chOff x="0" y="-47625"/>
              <a:chExt cx="812800" cy="860425"/>
            </a:xfrm>
          </p:grpSpPr>
          <p:sp>
            <p:nvSpPr>
              <p:cNvPr id="369" name="Google Shape;369;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D9DB"/>
              </a:solidFill>
              <a:ln>
                <a:noFill/>
              </a:ln>
            </p:spPr>
            <p:txBody>
              <a:bodyPr spcFirstLastPara="1" wrap="square" lIns="60950" tIns="30467" rIns="60950" bIns="30467" anchor="t" anchorCtr="0">
                <a:noAutofit/>
              </a:bodyPr>
              <a:lstStyle/>
              <a:p>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70" name="Google Shape;370;p20"/>
              <p:cNvSpPr txBox="1"/>
              <p:nvPr/>
            </p:nvSpPr>
            <p:spPr>
              <a:xfrm>
                <a:off x="76200" y="-47625"/>
                <a:ext cx="660400" cy="784225"/>
              </a:xfrm>
              <a:prstGeom prst="rect">
                <a:avLst/>
              </a:prstGeom>
              <a:noFill/>
              <a:ln>
                <a:noFill/>
              </a:ln>
            </p:spPr>
            <p:txBody>
              <a:bodyPr spcFirstLastPara="1" wrap="square" lIns="53767" tIns="53767" rIns="53767" bIns="53767" anchor="ctr" anchorCtr="0">
                <a:noAutofit/>
              </a:bodyPr>
              <a:lstStyle/>
              <a:p>
                <a:pPr algn="ctr">
                  <a:lnSpc>
                    <a:spcPct val="473000"/>
                  </a:lnSpc>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71" name="Google Shape;371;p20"/>
            <p:cNvGrpSpPr/>
            <p:nvPr/>
          </p:nvGrpSpPr>
          <p:grpSpPr>
            <a:xfrm>
              <a:off x="0" y="-125951"/>
              <a:ext cx="2149569" cy="2275520"/>
              <a:chOff x="0" y="-47625"/>
              <a:chExt cx="812800" cy="860425"/>
            </a:xfrm>
          </p:grpSpPr>
          <p:sp>
            <p:nvSpPr>
              <p:cNvPr id="372" name="Google Shape;372;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D9DB"/>
              </a:solidFill>
              <a:ln>
                <a:noFill/>
              </a:ln>
            </p:spPr>
            <p:txBody>
              <a:bodyPr spcFirstLastPara="1" wrap="square" lIns="60950" tIns="30467" rIns="60950" bIns="30467" anchor="t" anchorCtr="0">
                <a:noAutofit/>
              </a:bodyPr>
              <a:lstStyle/>
              <a:p>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73" name="Google Shape;373;p20"/>
              <p:cNvSpPr txBox="1"/>
              <p:nvPr/>
            </p:nvSpPr>
            <p:spPr>
              <a:xfrm>
                <a:off x="76200" y="-47625"/>
                <a:ext cx="660400" cy="784225"/>
              </a:xfrm>
              <a:prstGeom prst="rect">
                <a:avLst/>
              </a:prstGeom>
              <a:noFill/>
              <a:ln>
                <a:noFill/>
              </a:ln>
            </p:spPr>
            <p:txBody>
              <a:bodyPr spcFirstLastPara="1" wrap="square" lIns="53767" tIns="53767" rIns="53767" bIns="53767" anchor="ctr" anchorCtr="0">
                <a:noAutofit/>
              </a:bodyPr>
              <a:lstStyle/>
              <a:p>
                <a:pPr algn="ctr">
                  <a:lnSpc>
                    <a:spcPct val="473000"/>
                  </a:lnSpc>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grpSp>
      </p:grpSp>
      <p:grpSp>
        <p:nvGrpSpPr>
          <p:cNvPr id="374" name="Google Shape;374;p20"/>
          <p:cNvGrpSpPr/>
          <p:nvPr/>
        </p:nvGrpSpPr>
        <p:grpSpPr>
          <a:xfrm rot="5400000">
            <a:off x="10658863" y="119984"/>
            <a:ext cx="698545" cy="3510029"/>
            <a:chOff x="0" y="0"/>
            <a:chExt cx="1397090" cy="7020059"/>
          </a:xfrm>
        </p:grpSpPr>
        <p:grpSp>
          <p:nvGrpSpPr>
            <p:cNvPr id="375" name="Google Shape;375;p20"/>
            <p:cNvGrpSpPr/>
            <p:nvPr/>
          </p:nvGrpSpPr>
          <p:grpSpPr>
            <a:xfrm rot="5400000">
              <a:off x="-2318706" y="3304264"/>
              <a:ext cx="7020059" cy="411532"/>
              <a:chOff x="0" y="-28575"/>
              <a:chExt cx="1672063" cy="98020"/>
            </a:xfrm>
          </p:grpSpPr>
          <p:sp>
            <p:nvSpPr>
              <p:cNvPr id="376" name="Google Shape;376;p20"/>
              <p:cNvSpPr/>
              <p:nvPr/>
            </p:nvSpPr>
            <p:spPr>
              <a:xfrm>
                <a:off x="0" y="0"/>
                <a:ext cx="1672063" cy="69445"/>
              </a:xfrm>
              <a:custGeom>
                <a:avLst/>
                <a:gdLst/>
                <a:ahLst/>
                <a:cxnLst/>
                <a:rect l="l" t="t" r="r" b="b"/>
                <a:pathLst>
                  <a:path w="1672063" h="69445" extrusionOk="0">
                    <a:moveTo>
                      <a:pt x="0" y="0"/>
                    </a:moveTo>
                    <a:lnTo>
                      <a:pt x="1672063" y="0"/>
                    </a:lnTo>
                    <a:lnTo>
                      <a:pt x="1672063" y="69445"/>
                    </a:lnTo>
                    <a:lnTo>
                      <a:pt x="0" y="69445"/>
                    </a:lnTo>
                    <a:close/>
                  </a:path>
                </a:pathLst>
              </a:custGeom>
              <a:solidFill>
                <a:srgbClr val="FC7302"/>
              </a:solidFill>
              <a:ln>
                <a:noFill/>
              </a:ln>
            </p:spPr>
            <p:txBody>
              <a:bodyPr spcFirstLastPara="1" wrap="square" lIns="60950" tIns="30467" rIns="60950" bIns="30467" anchor="t" anchorCtr="0">
                <a:noAutofit/>
              </a:bodyPr>
              <a:lstStyle/>
              <a:p>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77" name="Google Shape;377;p20"/>
              <p:cNvSpPr txBox="1"/>
              <p:nvPr/>
            </p:nvSpPr>
            <p:spPr>
              <a:xfrm>
                <a:off x="0" y="-28575"/>
                <a:ext cx="1672063" cy="98020"/>
              </a:xfrm>
              <a:prstGeom prst="rect">
                <a:avLst/>
              </a:prstGeom>
              <a:noFill/>
              <a:ln>
                <a:noFill/>
              </a:ln>
            </p:spPr>
            <p:txBody>
              <a:bodyPr spcFirstLastPara="1" wrap="square" lIns="33867" tIns="33867" rIns="33867" bIns="33867" anchor="ctr" anchorCtr="0">
                <a:noAutofit/>
              </a:bodyPr>
              <a:lstStyle/>
              <a:p>
                <a:pPr algn="ctr">
                  <a:lnSpc>
                    <a:spcPct val="123000"/>
                  </a:lnSpc>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78" name="Google Shape;378;p20"/>
            <p:cNvGrpSpPr/>
            <p:nvPr/>
          </p:nvGrpSpPr>
          <p:grpSpPr>
            <a:xfrm rot="5400000">
              <a:off x="-2811485" y="3304264"/>
              <a:ext cx="7020059" cy="411532"/>
              <a:chOff x="0" y="-28575"/>
              <a:chExt cx="1672063" cy="98020"/>
            </a:xfrm>
          </p:grpSpPr>
          <p:sp>
            <p:nvSpPr>
              <p:cNvPr id="379" name="Google Shape;379;p20"/>
              <p:cNvSpPr/>
              <p:nvPr/>
            </p:nvSpPr>
            <p:spPr>
              <a:xfrm>
                <a:off x="0" y="0"/>
                <a:ext cx="1672063" cy="69445"/>
              </a:xfrm>
              <a:custGeom>
                <a:avLst/>
                <a:gdLst/>
                <a:ahLst/>
                <a:cxnLst/>
                <a:rect l="l" t="t" r="r" b="b"/>
                <a:pathLst>
                  <a:path w="1672063" h="69445" extrusionOk="0">
                    <a:moveTo>
                      <a:pt x="0" y="0"/>
                    </a:moveTo>
                    <a:lnTo>
                      <a:pt x="1672063" y="0"/>
                    </a:lnTo>
                    <a:lnTo>
                      <a:pt x="1672063" y="69445"/>
                    </a:lnTo>
                    <a:lnTo>
                      <a:pt x="0" y="69445"/>
                    </a:lnTo>
                    <a:close/>
                  </a:path>
                </a:pathLst>
              </a:custGeom>
              <a:solidFill>
                <a:srgbClr val="FC7302"/>
              </a:solidFill>
              <a:ln>
                <a:noFill/>
              </a:ln>
            </p:spPr>
            <p:txBody>
              <a:bodyPr spcFirstLastPara="1" wrap="square" lIns="60950" tIns="30467" rIns="60950" bIns="30467" anchor="t" anchorCtr="0">
                <a:noAutofit/>
              </a:bodyPr>
              <a:lstStyle/>
              <a:p>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80" name="Google Shape;380;p20"/>
              <p:cNvSpPr txBox="1"/>
              <p:nvPr/>
            </p:nvSpPr>
            <p:spPr>
              <a:xfrm>
                <a:off x="0" y="-28575"/>
                <a:ext cx="1672063" cy="98020"/>
              </a:xfrm>
              <a:prstGeom prst="rect">
                <a:avLst/>
              </a:prstGeom>
              <a:solidFill>
                <a:schemeClr val="bg1"/>
              </a:solidFill>
              <a:ln>
                <a:solidFill>
                  <a:schemeClr val="bg1"/>
                </a:solidFill>
              </a:ln>
            </p:spPr>
            <p:txBody>
              <a:bodyPr spcFirstLastPara="1" wrap="square" lIns="33867" tIns="33867" rIns="33867" bIns="33867" anchor="ctr" anchorCtr="0">
                <a:noAutofit/>
              </a:bodyPr>
              <a:lstStyle/>
              <a:p>
                <a:pPr algn="ctr">
                  <a:lnSpc>
                    <a:spcPct val="123000"/>
                  </a:lnSpc>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81" name="Google Shape;381;p20"/>
            <p:cNvGrpSpPr/>
            <p:nvPr/>
          </p:nvGrpSpPr>
          <p:grpSpPr>
            <a:xfrm rot="5400000">
              <a:off x="-3304264" y="3304264"/>
              <a:ext cx="7020059" cy="411532"/>
              <a:chOff x="0" y="-28575"/>
              <a:chExt cx="1672063" cy="98020"/>
            </a:xfrm>
          </p:grpSpPr>
          <p:sp>
            <p:nvSpPr>
              <p:cNvPr id="382" name="Google Shape;382;p20"/>
              <p:cNvSpPr/>
              <p:nvPr/>
            </p:nvSpPr>
            <p:spPr>
              <a:xfrm>
                <a:off x="0" y="0"/>
                <a:ext cx="1672063" cy="69445"/>
              </a:xfrm>
              <a:custGeom>
                <a:avLst/>
                <a:gdLst/>
                <a:ahLst/>
                <a:cxnLst/>
                <a:rect l="l" t="t" r="r" b="b"/>
                <a:pathLst>
                  <a:path w="1672063" h="69445" extrusionOk="0">
                    <a:moveTo>
                      <a:pt x="0" y="0"/>
                    </a:moveTo>
                    <a:lnTo>
                      <a:pt x="1672063" y="0"/>
                    </a:lnTo>
                    <a:lnTo>
                      <a:pt x="1672063" y="69445"/>
                    </a:lnTo>
                    <a:lnTo>
                      <a:pt x="0" y="69445"/>
                    </a:lnTo>
                    <a:close/>
                  </a:path>
                </a:pathLst>
              </a:custGeom>
              <a:solidFill>
                <a:srgbClr val="FC7302"/>
              </a:solidFill>
              <a:ln>
                <a:noFill/>
              </a:ln>
            </p:spPr>
            <p:txBody>
              <a:bodyPr spcFirstLastPara="1" wrap="square" lIns="60950" tIns="30467" rIns="60950" bIns="30467" anchor="t" anchorCtr="0">
                <a:noAutofit/>
              </a:bodyPr>
              <a:lstStyle/>
              <a:p>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83" name="Google Shape;383;p20"/>
              <p:cNvSpPr txBox="1"/>
              <p:nvPr/>
            </p:nvSpPr>
            <p:spPr>
              <a:xfrm>
                <a:off x="0" y="-28575"/>
                <a:ext cx="1672063" cy="98020"/>
              </a:xfrm>
              <a:prstGeom prst="rect">
                <a:avLst/>
              </a:prstGeom>
              <a:solidFill>
                <a:schemeClr val="bg1"/>
              </a:solidFill>
              <a:ln>
                <a:noFill/>
              </a:ln>
            </p:spPr>
            <p:txBody>
              <a:bodyPr spcFirstLastPara="1" wrap="square" lIns="33867" tIns="33867" rIns="33867" bIns="33867" anchor="ctr" anchorCtr="0">
                <a:noAutofit/>
              </a:bodyPr>
              <a:lstStyle/>
              <a:p>
                <a:pPr algn="ctr">
                  <a:lnSpc>
                    <a:spcPct val="123000"/>
                  </a:lnSpc>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grpSp>
      </p:grpSp>
      <p:grpSp>
        <p:nvGrpSpPr>
          <p:cNvPr id="384" name="Google Shape;384;p20"/>
          <p:cNvGrpSpPr/>
          <p:nvPr/>
        </p:nvGrpSpPr>
        <p:grpSpPr>
          <a:xfrm>
            <a:off x="9551098" y="4914800"/>
            <a:ext cx="2153875" cy="2163228"/>
            <a:chOff x="0" y="0"/>
            <a:chExt cx="4307751" cy="4326455"/>
          </a:xfrm>
        </p:grpSpPr>
        <p:sp>
          <p:nvSpPr>
            <p:cNvPr id="385" name="Google Shape;385;p20"/>
            <p:cNvSpPr/>
            <p:nvPr/>
          </p:nvSpPr>
          <p:spPr>
            <a:xfrm>
              <a:off x="0" y="0"/>
              <a:ext cx="4307751" cy="2162596"/>
            </a:xfrm>
            <a:custGeom>
              <a:avLst/>
              <a:gdLst/>
              <a:ahLst/>
              <a:cxnLst/>
              <a:rect l="l" t="t" r="r" b="b"/>
              <a:pathLst>
                <a:path w="4307751" h="2162596" extrusionOk="0">
                  <a:moveTo>
                    <a:pt x="0" y="0"/>
                  </a:moveTo>
                  <a:lnTo>
                    <a:pt x="4307751" y="0"/>
                  </a:lnTo>
                  <a:lnTo>
                    <a:pt x="4307751" y="2162596"/>
                  </a:lnTo>
                  <a:lnTo>
                    <a:pt x="0" y="2162596"/>
                  </a:lnTo>
                  <a:lnTo>
                    <a:pt x="0" y="0"/>
                  </a:lnTo>
                  <a:close/>
                </a:path>
              </a:pathLst>
            </a:custGeom>
            <a:blipFill rotWithShape="1">
              <a:blip r:embed="rId1"/>
              <a:stretch>
                <a:fillRect/>
              </a:stretch>
            </a:blipFill>
            <a:ln>
              <a:noFill/>
            </a:ln>
          </p:spPr>
          <p:txBody>
            <a:bodyPr spcFirstLastPara="1" wrap="square" lIns="60950" tIns="30467" rIns="60950" bIns="30467" anchor="t" anchorCtr="0">
              <a:noAutofit/>
            </a:bodyPr>
            <a:lstStyle/>
            <a:p>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86" name="Google Shape;386;p20"/>
            <p:cNvSpPr/>
            <p:nvPr/>
          </p:nvSpPr>
          <p:spPr>
            <a:xfrm>
              <a:off x="0" y="2163859"/>
              <a:ext cx="4307751" cy="2162596"/>
            </a:xfrm>
            <a:custGeom>
              <a:avLst/>
              <a:gdLst/>
              <a:ahLst/>
              <a:cxnLst/>
              <a:rect l="l" t="t" r="r" b="b"/>
              <a:pathLst>
                <a:path w="4307751" h="2162596" extrusionOk="0">
                  <a:moveTo>
                    <a:pt x="0" y="0"/>
                  </a:moveTo>
                  <a:lnTo>
                    <a:pt x="4307751" y="0"/>
                  </a:lnTo>
                  <a:lnTo>
                    <a:pt x="4307751" y="2162595"/>
                  </a:lnTo>
                  <a:lnTo>
                    <a:pt x="0" y="2162595"/>
                  </a:lnTo>
                  <a:lnTo>
                    <a:pt x="0" y="0"/>
                  </a:lnTo>
                  <a:close/>
                </a:path>
              </a:pathLst>
            </a:custGeom>
            <a:blipFill rotWithShape="1">
              <a:blip r:embed="rId2"/>
              <a:stretch>
                <a:fillRect/>
              </a:stretch>
            </a:blipFill>
            <a:ln>
              <a:noFill/>
            </a:ln>
          </p:spPr>
          <p:txBody>
            <a:bodyPr spcFirstLastPara="1" wrap="square" lIns="60950" tIns="30467" rIns="60950" bIns="30467" anchor="t" anchorCtr="0">
              <a:noAutofit/>
            </a:bodyPr>
            <a:lstStyle/>
            <a:p>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362" name="Google Shape;362;p20"/>
          <p:cNvSpPr txBox="1"/>
          <p:nvPr/>
        </p:nvSpPr>
        <p:spPr>
          <a:xfrm>
            <a:off x="285555" y="5970874"/>
            <a:ext cx="14612911" cy="788549"/>
          </a:xfrm>
          <a:prstGeom prst="rect">
            <a:avLst/>
          </a:prstGeom>
          <a:noFill/>
          <a:ln>
            <a:noFill/>
          </a:ln>
        </p:spPr>
        <p:txBody>
          <a:bodyPr spcFirstLastPara="1" wrap="square" lIns="0" tIns="0" rIns="0" bIns="0" anchor="t" anchorCtr="0">
            <a:spAutoFit/>
          </a:bodyPr>
          <a:lstStyle/>
          <a:p>
            <a:pPr>
              <a:lnSpc>
                <a:spcPct val="120000"/>
              </a:lnSpc>
            </a:pPr>
            <a:r>
              <a:rPr lang="en-US" sz="4270">
                <a:solidFill>
                  <a:srgbClr val="002060"/>
                </a:solidFill>
                <a:latin typeface="Arial" panose="020B0604020202020204"/>
                <a:ea typeface="Arial" panose="020B0604020202020204"/>
                <a:cs typeface="Arial" panose="020B0604020202020204"/>
                <a:sym typeface="Arial" panose="020B0604020202020204"/>
              </a:rPr>
              <a:t>A</a:t>
            </a:r>
            <a:r>
              <a:rPr lang="en-US" sz="4270">
                <a:solidFill>
                  <a:srgbClr val="FFFFFF"/>
                </a:solidFill>
                <a:latin typeface="Arial" panose="020B0604020202020204"/>
                <a:ea typeface="Arial" panose="020B0604020202020204"/>
                <a:cs typeface="Arial" panose="020B0604020202020204"/>
                <a:sym typeface="Arial" panose="020B0604020202020204"/>
              </a:rPr>
              <a:t> smart </a:t>
            </a:r>
            <a:r>
              <a:rPr lang="en-US" sz="4270">
                <a:solidFill>
                  <a:srgbClr val="002060"/>
                </a:solidFill>
                <a:latin typeface="Arial" panose="020B0604020202020204"/>
                <a:ea typeface="Arial" panose="020B0604020202020204"/>
                <a:cs typeface="Arial" panose="020B0604020202020204"/>
                <a:sym typeface="Arial" panose="020B0604020202020204"/>
              </a:rPr>
              <a:t>printing service for students at </a:t>
            </a:r>
            <a:r>
              <a:rPr lang="en-US" sz="4270">
                <a:solidFill>
                  <a:schemeClr val="bg1"/>
                </a:solidFill>
                <a:latin typeface="Arial" panose="020B0604020202020204"/>
                <a:ea typeface="Arial" panose="020B0604020202020204"/>
                <a:cs typeface="Arial" panose="020B0604020202020204"/>
                <a:sym typeface="Arial" panose="020B0604020202020204"/>
              </a:rPr>
              <a:t>HCMUT</a:t>
            </a:r>
            <a:endParaRPr sz="1200">
              <a:solidFill>
                <a:schemeClr val="bg1"/>
              </a:solidFill>
            </a:endParaRPr>
          </a:p>
        </p:txBody>
      </p:sp>
      <p:pic>
        <p:nvPicPr>
          <p:cNvPr id="2" name="Picture 1"/>
          <p:cNvPicPr>
            <a:picLocks noChangeAspect="1"/>
          </p:cNvPicPr>
          <p:nvPr/>
        </p:nvPicPr>
        <p:blipFill>
          <a:blip r:embed="rId3"/>
          <a:stretch>
            <a:fillRect/>
          </a:stretch>
        </p:blipFill>
        <p:spPr>
          <a:xfrm>
            <a:off x="9408835" y="3322360"/>
            <a:ext cx="2438400" cy="2438400"/>
          </a:xfrm>
          <a:prstGeom prst="rect">
            <a:avLst/>
          </a:prstGeom>
        </p:spPr>
      </p:pic>
      <p:sp>
        <p:nvSpPr>
          <p:cNvPr id="5" name="TextBox 4"/>
          <p:cNvSpPr txBox="1"/>
          <p:nvPr/>
        </p:nvSpPr>
        <p:spPr>
          <a:xfrm>
            <a:off x="9093620" y="940654"/>
            <a:ext cx="2896947" cy="1077218"/>
          </a:xfrm>
          <a:prstGeom prst="rect">
            <a:avLst/>
          </a:prstGeom>
          <a:noFill/>
        </p:spPr>
        <p:txBody>
          <a:bodyPr wrap="none" rtlCol="0">
            <a:spAutoFit/>
          </a:bodyPr>
          <a:lstStyle/>
          <a:p>
            <a:pPr algn="r"/>
            <a:r>
              <a:rPr lang="vi-VN" sz="3200">
                <a:solidFill>
                  <a:schemeClr val="accent4">
                    <a:lumMod val="50000"/>
                  </a:schemeClr>
                </a:solidFill>
              </a:rPr>
              <a:t>Lớp: </a:t>
            </a:r>
            <a:r>
              <a:rPr lang="en-US" sz="3200">
                <a:solidFill>
                  <a:schemeClr val="accent4">
                    <a:lumMod val="50000"/>
                  </a:schemeClr>
                </a:solidFill>
              </a:rPr>
              <a:t>L05</a:t>
            </a:r>
            <a:endParaRPr lang="vi-VN" sz="3200">
              <a:solidFill>
                <a:schemeClr val="accent4">
                  <a:lumMod val="50000"/>
                </a:schemeClr>
              </a:solidFill>
            </a:endParaRPr>
          </a:p>
          <a:p>
            <a:pPr algn="r"/>
            <a:r>
              <a:rPr lang="vi-VN" sz="3200">
                <a:solidFill>
                  <a:schemeClr val="accent4">
                    <a:lumMod val="50000"/>
                  </a:schemeClr>
                </a:solidFill>
              </a:rPr>
              <a:t>Nhóm: KHDLH</a:t>
            </a:r>
            <a:endParaRPr lang="vi-VN" sz="3200">
              <a:solidFill>
                <a:schemeClr val="accent4">
                  <a:lumMod val="50000"/>
                </a:schemeClr>
              </a:solidFill>
            </a:endParaRPr>
          </a:p>
        </p:txBody>
      </p:sp>
      <p:sp>
        <p:nvSpPr>
          <p:cNvPr id="6" name="TextBox 5"/>
          <p:cNvSpPr txBox="1"/>
          <p:nvPr/>
        </p:nvSpPr>
        <p:spPr>
          <a:xfrm>
            <a:off x="8114089" y="2164122"/>
            <a:ext cx="4077911" cy="1077218"/>
          </a:xfrm>
          <a:prstGeom prst="rect">
            <a:avLst/>
          </a:prstGeom>
          <a:noFill/>
        </p:spPr>
        <p:txBody>
          <a:bodyPr wrap="none" rtlCol="0">
            <a:spAutoFit/>
          </a:bodyPr>
          <a:lstStyle/>
          <a:p>
            <a:pPr algn="r"/>
            <a:r>
              <a:rPr lang="vi-VN" sz="3200">
                <a:solidFill>
                  <a:schemeClr val="accent4">
                    <a:lumMod val="50000"/>
                  </a:schemeClr>
                </a:solidFill>
              </a:rPr>
              <a:t>Giảng viên</a:t>
            </a:r>
            <a:r>
              <a:rPr lang="en-US" sz="3200">
                <a:solidFill>
                  <a:schemeClr val="accent4">
                    <a:lumMod val="50000"/>
                  </a:schemeClr>
                </a:solidFill>
              </a:rPr>
              <a:t> </a:t>
            </a:r>
            <a:endParaRPr lang="en-US" sz="3200">
              <a:solidFill>
                <a:schemeClr val="accent4">
                  <a:lumMod val="50000"/>
                </a:schemeClr>
              </a:solidFill>
            </a:endParaRPr>
          </a:p>
          <a:p>
            <a:pPr algn="r"/>
            <a:r>
              <a:rPr lang="en-US" sz="3200">
                <a:solidFill>
                  <a:schemeClr val="accent4">
                    <a:lumMod val="50000"/>
                  </a:schemeClr>
                </a:solidFill>
              </a:rPr>
              <a:t>Trần Trương Tuấn Phát</a:t>
            </a:r>
            <a:endParaRPr lang="vi-VN" sz="3200">
              <a:solidFill>
                <a:schemeClr val="accent4">
                  <a:lumMod val="50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1" name="Google Shape;451;p22"/>
          <p:cNvSpPr txBox="1"/>
          <p:nvPr/>
        </p:nvSpPr>
        <p:spPr>
          <a:xfrm>
            <a:off x="388686" y="115970"/>
            <a:ext cx="9200600" cy="3648710"/>
          </a:xfrm>
          <a:prstGeom prst="rect">
            <a:avLst/>
          </a:prstGeom>
          <a:noFill/>
          <a:ln>
            <a:noFill/>
          </a:ln>
        </p:spPr>
        <p:txBody>
          <a:bodyPr spcFirstLastPara="1" wrap="square" lIns="0" tIns="0" rIns="0" bIns="0" anchor="t" anchorCtr="0">
            <a:spAutoFit/>
          </a:bodyPr>
          <a:lstStyle/>
          <a:p>
            <a:pPr>
              <a:lnSpc>
                <a:spcPct val="99000"/>
              </a:lnSpc>
            </a:pPr>
            <a:r>
              <a:rPr lang="en-US" sz="7775" b="1">
                <a:solidFill>
                  <a:srgbClr val="002060"/>
                </a:solidFill>
                <a:latin typeface="Be Vietnam Pro"/>
                <a:ea typeface="Be Vietnam Pro"/>
                <a:cs typeface="Be Vietnam Pro"/>
                <a:sym typeface="Be Vietnam Pro"/>
              </a:rPr>
              <a:t>USE CASE</a:t>
            </a:r>
            <a:endParaRPr lang="en-US" sz="7775" b="1">
              <a:solidFill>
                <a:srgbClr val="002060"/>
              </a:solidFill>
              <a:latin typeface="Be Vietnam Pro"/>
              <a:ea typeface="Be Vietnam Pro"/>
              <a:cs typeface="Be Vietnam Pro"/>
              <a:sym typeface="Be Vietnam Pro"/>
            </a:endParaRPr>
          </a:p>
          <a:p>
            <a:pPr>
              <a:lnSpc>
                <a:spcPct val="99000"/>
              </a:lnSpc>
            </a:pPr>
            <a:r>
              <a:rPr lang="en-US" sz="7775" b="1">
                <a:solidFill>
                  <a:srgbClr val="002060"/>
                </a:solidFill>
                <a:latin typeface="Be Vietnam Pro"/>
                <a:ea typeface="Be Vietnam Pro"/>
                <a:cs typeface="Be Vietnam Pro"/>
                <a:sym typeface="Be Vietnam Pro"/>
              </a:rPr>
              <a:t>DIAGRAM</a:t>
            </a:r>
            <a:endParaRPr lang="en-US" sz="7775" b="1">
              <a:solidFill>
                <a:srgbClr val="002060"/>
              </a:solidFill>
              <a:latin typeface="Be Vietnam Pro"/>
              <a:ea typeface="Be Vietnam Pro"/>
              <a:cs typeface="Be Vietnam Pro"/>
              <a:sym typeface="Be Vietnam Pro"/>
            </a:endParaRPr>
          </a:p>
          <a:p>
            <a:pPr>
              <a:lnSpc>
                <a:spcPct val="99000"/>
              </a:lnSpc>
            </a:pPr>
            <a:endParaRPr lang="en-US" sz="2800" b="1">
              <a:solidFill>
                <a:srgbClr val="252747"/>
              </a:solidFill>
              <a:latin typeface="Be Vietnam Pro"/>
              <a:ea typeface="Be Vietnam Pro"/>
              <a:cs typeface="Be Vietnam Pro"/>
              <a:sym typeface="Be Vietnam Pro"/>
            </a:endParaRPr>
          </a:p>
          <a:p>
            <a:pPr>
              <a:lnSpc>
                <a:spcPct val="99000"/>
              </a:lnSpc>
            </a:pPr>
            <a:r>
              <a:rPr lang="en-US" altLang="en-US" sz="2800">
                <a:solidFill>
                  <a:schemeClr val="bg1">
                    <a:lumMod val="65000"/>
                  </a:schemeClr>
                </a:solidFill>
                <a:latin typeface="Be Vietnam Pro"/>
                <a:ea typeface="Be Vietnam Pro"/>
                <a:cs typeface="Be Vietnam Pro"/>
                <a:sym typeface="Be Vietnam Pro"/>
              </a:rPr>
              <a:t>Xác </a:t>
            </a:r>
            <a:r>
              <a:rPr lang="en-US" altLang="en-US" sz="2800">
                <a:solidFill>
                  <a:schemeClr val="bg1">
                    <a:lumMod val="65000"/>
                  </a:schemeClr>
                </a:solidFill>
                <a:latin typeface="Be Vietnam Pro"/>
                <a:ea typeface="Be Vietnam Pro"/>
                <a:cs typeface="Be Vietnam Pro"/>
                <a:sym typeface="Be Vietnam Pro"/>
              </a:rPr>
              <a:t>đ</a:t>
            </a:r>
            <a:r>
              <a:rPr lang="en-US" altLang="en-US" sz="2800">
                <a:solidFill>
                  <a:schemeClr val="bg1">
                    <a:lumMod val="65000"/>
                  </a:schemeClr>
                </a:solidFill>
                <a:latin typeface="Be Vietnam Pro"/>
                <a:ea typeface="Be Vietnam Pro"/>
                <a:cs typeface="Be Vietnam Pro"/>
                <a:sym typeface="Be Vietnam Pro"/>
              </a:rPr>
              <a:t>ịnh cách hệ thống t</a:t>
            </a:r>
            <a:r>
              <a:rPr lang="en-US" altLang="en-US" sz="2800">
                <a:solidFill>
                  <a:schemeClr val="bg1">
                    <a:lumMod val="65000"/>
                  </a:schemeClr>
                </a:solidFill>
                <a:latin typeface="Be Vietnam Pro"/>
                <a:ea typeface="Be Vietnam Pro"/>
                <a:cs typeface="Be Vietnam Pro"/>
                <a:sym typeface="Be Vietnam Pro"/>
              </a:rPr>
              <a:t>ư</a:t>
            </a:r>
            <a:r>
              <a:rPr lang="en-US" altLang="en-US" sz="2800">
                <a:solidFill>
                  <a:schemeClr val="bg1">
                    <a:lumMod val="65000"/>
                  </a:schemeClr>
                </a:solidFill>
                <a:latin typeface="Be Vietnam Pro"/>
                <a:ea typeface="Be Vietnam Pro"/>
                <a:cs typeface="Be Vietnam Pro"/>
                <a:sym typeface="Be Vietnam Pro"/>
              </a:rPr>
              <a:t>ơng tác với ng</a:t>
            </a:r>
            <a:r>
              <a:rPr lang="en-US" altLang="en-US" sz="2800">
                <a:solidFill>
                  <a:schemeClr val="bg1">
                    <a:lumMod val="65000"/>
                  </a:schemeClr>
                </a:solidFill>
                <a:latin typeface="Be Vietnam Pro"/>
                <a:ea typeface="Be Vietnam Pro"/>
                <a:cs typeface="Be Vietnam Pro"/>
                <a:sym typeface="Be Vietnam Pro"/>
              </a:rPr>
              <a:t>ư</a:t>
            </a:r>
            <a:r>
              <a:rPr lang="en-US" altLang="en-US" sz="2800">
                <a:solidFill>
                  <a:schemeClr val="bg1">
                    <a:lumMod val="65000"/>
                  </a:schemeClr>
                </a:solidFill>
                <a:latin typeface="Be Vietnam Pro"/>
                <a:ea typeface="Be Vietnam Pro"/>
                <a:cs typeface="Be Vietnam Pro"/>
                <a:sym typeface="Be Vietnam Pro"/>
              </a:rPr>
              <a:t>ời dùng hoặc các hệ thống khác.</a:t>
            </a:r>
            <a:endParaRPr lang="en-US" altLang="en-US" sz="2800">
              <a:solidFill>
                <a:schemeClr val="bg1">
                  <a:lumMod val="65000"/>
                </a:schemeClr>
              </a:solidFill>
              <a:latin typeface="Be Vietnam Pro"/>
              <a:ea typeface="Be Vietnam Pro"/>
              <a:cs typeface="Be Vietnam Pro"/>
              <a:sym typeface="Be Vietnam Pro"/>
            </a:endParaRPr>
          </a:p>
        </p:txBody>
      </p:sp>
      <p:pic>
        <p:nvPicPr>
          <p:cNvPr id="2" name="Picture 1"/>
          <p:cNvPicPr>
            <a:picLocks noChangeAspect="1"/>
          </p:cNvPicPr>
          <p:nvPr/>
        </p:nvPicPr>
        <p:blipFill>
          <a:blip r:embed="rId1"/>
          <a:stretch>
            <a:fillRect/>
          </a:stretch>
        </p:blipFill>
        <p:spPr>
          <a:xfrm>
            <a:off x="10097728" y="5059834"/>
            <a:ext cx="1929957" cy="1929957"/>
          </a:xfrm>
          <a:prstGeom prst="rect">
            <a:avLst/>
          </a:prstGeom>
        </p:spPr>
      </p:pic>
      <p:sp>
        <p:nvSpPr>
          <p:cNvPr id="5" name="TextBox 4"/>
          <p:cNvSpPr txBox="1"/>
          <p:nvPr/>
        </p:nvSpPr>
        <p:spPr>
          <a:xfrm>
            <a:off x="11650659" y="6334780"/>
            <a:ext cx="569387" cy="523220"/>
          </a:xfrm>
          <a:prstGeom prst="rect">
            <a:avLst/>
          </a:prstGeom>
          <a:noFill/>
        </p:spPr>
        <p:txBody>
          <a:bodyPr wrap="none" rtlCol="0">
            <a:spAutoFit/>
          </a:bodyPr>
          <a:lstStyle/>
          <a:p>
            <a:r>
              <a:rPr lang="en-US" sz="2800">
                <a:solidFill>
                  <a:srgbClr val="002060"/>
                </a:solidFill>
              </a:rPr>
              <a:t>16</a:t>
            </a:r>
            <a:endParaRPr lang="vi-VN" sz="2800">
              <a:solidFill>
                <a:srgbClr val="002060"/>
              </a:solidFill>
            </a:endParaRPr>
          </a:p>
        </p:txBody>
      </p:sp>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51;p22"/>
          <p:cNvSpPr txBox="1"/>
          <p:nvPr/>
        </p:nvSpPr>
        <p:spPr>
          <a:xfrm>
            <a:off x="388686" y="115970"/>
            <a:ext cx="3007658" cy="4935855"/>
          </a:xfrm>
          <a:prstGeom prst="rect">
            <a:avLst/>
          </a:prstGeom>
          <a:noFill/>
          <a:ln>
            <a:noFill/>
          </a:ln>
        </p:spPr>
        <p:txBody>
          <a:bodyPr spcFirstLastPara="1" wrap="square" lIns="0" tIns="0" rIns="0" bIns="0" anchor="t" anchorCtr="0">
            <a:spAutoFit/>
          </a:bodyPr>
          <a:lstStyle/>
          <a:p>
            <a:pPr>
              <a:lnSpc>
                <a:spcPct val="99000"/>
              </a:lnSpc>
            </a:pPr>
            <a:r>
              <a:rPr lang="en-US" sz="5400" b="1">
                <a:solidFill>
                  <a:srgbClr val="002060"/>
                </a:solidFill>
                <a:latin typeface="Be Vietnam Pro"/>
                <a:ea typeface="Be Vietnam Pro"/>
                <a:cs typeface="Be Vietnam Pro"/>
                <a:sym typeface="Be Vietnam Pro"/>
              </a:rPr>
              <a:t>UsecaseDiagram </a:t>
            </a:r>
            <a:endParaRPr lang="en-US" sz="5400" b="1">
              <a:solidFill>
                <a:srgbClr val="002060"/>
              </a:solidFill>
              <a:latin typeface="Be Vietnam Pro"/>
              <a:ea typeface="Be Vietnam Pro"/>
              <a:cs typeface="Be Vietnam Pro"/>
              <a:sym typeface="Be Vietnam Pro"/>
            </a:endParaRPr>
          </a:p>
          <a:p>
            <a:pPr>
              <a:lnSpc>
                <a:spcPct val="99000"/>
              </a:lnSpc>
            </a:pPr>
            <a:r>
              <a:rPr lang="en-US" sz="5400" b="1">
                <a:solidFill>
                  <a:srgbClr val="002060"/>
                </a:solidFill>
                <a:latin typeface="Be Vietnam Pro"/>
                <a:ea typeface="Be Vietnam Pro"/>
                <a:cs typeface="Be Vietnam Pro"/>
                <a:sym typeface="Be Vietnam Pro"/>
              </a:rPr>
              <a:t>của toàn </a:t>
            </a:r>
            <a:endParaRPr lang="en-US" sz="5400" b="1">
              <a:solidFill>
                <a:srgbClr val="002060"/>
              </a:solidFill>
              <a:latin typeface="Be Vietnam Pro"/>
              <a:ea typeface="Be Vietnam Pro"/>
              <a:cs typeface="Be Vietnam Pro"/>
              <a:sym typeface="Be Vietnam Pro"/>
            </a:endParaRPr>
          </a:p>
          <a:p>
            <a:pPr>
              <a:lnSpc>
                <a:spcPct val="99000"/>
              </a:lnSpc>
            </a:pPr>
            <a:r>
              <a:rPr lang="en-US" sz="5400" b="1">
                <a:solidFill>
                  <a:srgbClr val="002060"/>
                </a:solidFill>
                <a:latin typeface="Be Vietnam Pro"/>
                <a:ea typeface="Be Vietnam Pro"/>
                <a:cs typeface="Be Vietnam Pro"/>
                <a:sym typeface="Be Vietnam Pro"/>
              </a:rPr>
              <a:t>hệ thống</a:t>
            </a:r>
            <a:endParaRPr lang="en-US" sz="5400" b="1">
              <a:solidFill>
                <a:srgbClr val="002060"/>
              </a:solidFill>
              <a:latin typeface="Be Vietnam Pro"/>
              <a:ea typeface="Be Vietnam Pro"/>
              <a:cs typeface="Be Vietnam Pro"/>
              <a:sym typeface="Be Vietnam Pro"/>
            </a:endParaRPr>
          </a:p>
        </p:txBody>
      </p:sp>
      <p:sp>
        <p:nvSpPr>
          <p:cNvPr id="5" name="TextBox 4"/>
          <p:cNvSpPr txBox="1"/>
          <p:nvPr/>
        </p:nvSpPr>
        <p:spPr>
          <a:xfrm>
            <a:off x="11650659" y="6334780"/>
            <a:ext cx="569387" cy="523220"/>
          </a:xfrm>
          <a:prstGeom prst="rect">
            <a:avLst/>
          </a:prstGeom>
          <a:noFill/>
        </p:spPr>
        <p:txBody>
          <a:bodyPr wrap="none" rtlCol="0">
            <a:spAutoFit/>
          </a:bodyPr>
          <a:lstStyle/>
          <a:p>
            <a:r>
              <a:rPr lang="en-US" sz="2800">
                <a:solidFill>
                  <a:srgbClr val="002060"/>
                </a:solidFill>
              </a:rPr>
              <a:t>17</a:t>
            </a:r>
            <a:endParaRPr lang="vi-VN" sz="2800">
              <a:solidFill>
                <a:srgbClr val="002060"/>
              </a:solidFill>
            </a:endParaRPr>
          </a:p>
        </p:txBody>
      </p:sp>
      <p:pic>
        <p:nvPicPr>
          <p:cNvPr id="3" name="Picture 2" descr="full-usecase"/>
          <p:cNvPicPr>
            <a:picLocks noChangeAspect="1"/>
          </p:cNvPicPr>
          <p:nvPr/>
        </p:nvPicPr>
        <p:blipFill>
          <a:blip r:embed="rId1"/>
          <a:stretch>
            <a:fillRect/>
          </a:stretch>
        </p:blipFill>
        <p:spPr>
          <a:xfrm>
            <a:off x="3874770" y="714375"/>
            <a:ext cx="7200900" cy="5429250"/>
          </a:xfrm>
          <a:prstGeom prst="rect">
            <a:avLst/>
          </a:prstGeom>
        </p:spPr>
      </p:pic>
    </p:spTree>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51;p22"/>
          <p:cNvSpPr txBox="1"/>
          <p:nvPr/>
        </p:nvSpPr>
        <p:spPr>
          <a:xfrm>
            <a:off x="388685" y="115970"/>
            <a:ext cx="10908206" cy="822661"/>
          </a:xfrm>
          <a:prstGeom prst="rect">
            <a:avLst/>
          </a:prstGeom>
          <a:noFill/>
          <a:ln>
            <a:noFill/>
          </a:ln>
        </p:spPr>
        <p:txBody>
          <a:bodyPr spcFirstLastPara="1" wrap="square" lIns="0" tIns="0" rIns="0" bIns="0" anchor="t" anchorCtr="0">
            <a:spAutoFit/>
          </a:bodyPr>
          <a:lstStyle/>
          <a:p>
            <a:pPr>
              <a:lnSpc>
                <a:spcPct val="99000"/>
              </a:lnSpc>
            </a:pPr>
            <a:r>
              <a:rPr lang="en-US" sz="5400" b="1">
                <a:solidFill>
                  <a:srgbClr val="002060"/>
                </a:solidFill>
                <a:latin typeface="Be Vietnam Pro"/>
                <a:ea typeface="Be Vietnam Pro"/>
                <a:cs typeface="Be Vietnam Pro"/>
                <a:sym typeface="Be Vietnam Pro"/>
              </a:rPr>
              <a:t>Nhóm chức năng xác thực người dùng</a:t>
            </a:r>
            <a:endParaRPr lang="en-US" sz="5400" b="1">
              <a:solidFill>
                <a:srgbClr val="002060"/>
              </a:solidFill>
              <a:latin typeface="Be Vietnam Pro"/>
              <a:ea typeface="Be Vietnam Pro"/>
              <a:cs typeface="Be Vietnam Pro"/>
              <a:sym typeface="Be Vietnam Pro"/>
            </a:endParaRPr>
          </a:p>
        </p:txBody>
      </p:sp>
      <p:sp>
        <p:nvSpPr>
          <p:cNvPr id="5" name="TextBox 4"/>
          <p:cNvSpPr txBox="1"/>
          <p:nvPr/>
        </p:nvSpPr>
        <p:spPr>
          <a:xfrm>
            <a:off x="11650659" y="6334780"/>
            <a:ext cx="569387" cy="523220"/>
          </a:xfrm>
          <a:prstGeom prst="rect">
            <a:avLst/>
          </a:prstGeom>
          <a:noFill/>
        </p:spPr>
        <p:txBody>
          <a:bodyPr wrap="none" rtlCol="0">
            <a:spAutoFit/>
          </a:bodyPr>
          <a:lstStyle/>
          <a:p>
            <a:r>
              <a:rPr lang="en-US" sz="2800">
                <a:solidFill>
                  <a:srgbClr val="002060"/>
                </a:solidFill>
              </a:rPr>
              <a:t>15</a:t>
            </a:r>
            <a:endParaRPr lang="vi-VN" sz="2800">
              <a:solidFill>
                <a:srgbClr val="002060"/>
              </a:solidFill>
            </a:endParaRPr>
          </a:p>
        </p:txBody>
      </p:sp>
      <p:pic>
        <p:nvPicPr>
          <p:cNvPr id="16" name="Picture 15" descr="A diagram of a person's work flow&#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88620" y="2092960"/>
            <a:ext cx="4747260" cy="3397885"/>
          </a:xfrm>
          <a:prstGeom prst="rect">
            <a:avLst/>
          </a:prstGeom>
        </p:spPr>
      </p:pic>
      <p:pic>
        <p:nvPicPr>
          <p:cNvPr id="3" name="Picture 2"/>
          <p:cNvPicPr>
            <a:picLocks noChangeAspect="1"/>
          </p:cNvPicPr>
          <p:nvPr/>
        </p:nvPicPr>
        <p:blipFill>
          <a:blip r:embed="rId2"/>
          <a:stretch>
            <a:fillRect/>
          </a:stretch>
        </p:blipFill>
        <p:spPr>
          <a:xfrm>
            <a:off x="5492750" y="938530"/>
            <a:ext cx="6337300" cy="549592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51;p22"/>
          <p:cNvSpPr txBox="1"/>
          <p:nvPr/>
        </p:nvSpPr>
        <p:spPr>
          <a:xfrm>
            <a:off x="388685" y="115970"/>
            <a:ext cx="10908206" cy="822661"/>
          </a:xfrm>
          <a:prstGeom prst="rect">
            <a:avLst/>
          </a:prstGeom>
          <a:noFill/>
          <a:ln>
            <a:noFill/>
          </a:ln>
        </p:spPr>
        <p:txBody>
          <a:bodyPr spcFirstLastPara="1" wrap="square" lIns="0" tIns="0" rIns="0" bIns="0" anchor="t" anchorCtr="0">
            <a:spAutoFit/>
          </a:bodyPr>
          <a:lstStyle/>
          <a:p>
            <a:pPr>
              <a:lnSpc>
                <a:spcPct val="99000"/>
              </a:lnSpc>
            </a:pPr>
            <a:r>
              <a:rPr lang="en-US" sz="5400" b="1">
                <a:solidFill>
                  <a:srgbClr val="002060"/>
                </a:solidFill>
                <a:latin typeface="Be Vietnam Pro"/>
                <a:ea typeface="Be Vietnam Pro"/>
                <a:cs typeface="Be Vietnam Pro"/>
                <a:sym typeface="Be Vietnam Pro"/>
              </a:rPr>
              <a:t>Nhóm chức năng xác thực người dùng</a:t>
            </a:r>
            <a:endParaRPr lang="en-US" sz="5400" b="1">
              <a:solidFill>
                <a:srgbClr val="002060"/>
              </a:solidFill>
              <a:latin typeface="Be Vietnam Pro"/>
              <a:ea typeface="Be Vietnam Pro"/>
              <a:cs typeface="Be Vietnam Pro"/>
              <a:sym typeface="Be Vietnam Pro"/>
            </a:endParaRPr>
          </a:p>
        </p:txBody>
      </p:sp>
      <p:sp>
        <p:nvSpPr>
          <p:cNvPr id="5" name="TextBox 4"/>
          <p:cNvSpPr txBox="1"/>
          <p:nvPr/>
        </p:nvSpPr>
        <p:spPr>
          <a:xfrm>
            <a:off x="11650659" y="6334780"/>
            <a:ext cx="569387" cy="523220"/>
          </a:xfrm>
          <a:prstGeom prst="rect">
            <a:avLst/>
          </a:prstGeom>
          <a:noFill/>
        </p:spPr>
        <p:txBody>
          <a:bodyPr wrap="none" rtlCol="0">
            <a:spAutoFit/>
          </a:bodyPr>
          <a:lstStyle/>
          <a:p>
            <a:r>
              <a:rPr lang="en-US" sz="2800">
                <a:solidFill>
                  <a:srgbClr val="002060"/>
                </a:solidFill>
              </a:rPr>
              <a:t>15</a:t>
            </a:r>
            <a:endParaRPr lang="vi-VN" sz="2800">
              <a:solidFill>
                <a:srgbClr val="002060"/>
              </a:solidFill>
            </a:endParaRPr>
          </a:p>
        </p:txBody>
      </p:sp>
      <p:pic>
        <p:nvPicPr>
          <p:cNvPr id="16" name="Picture 15" descr="A diagram of a person's work flow&#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88620" y="2092960"/>
            <a:ext cx="4747260" cy="3397885"/>
          </a:xfrm>
          <a:prstGeom prst="rect">
            <a:avLst/>
          </a:prstGeom>
        </p:spPr>
      </p:pic>
      <p:pic>
        <p:nvPicPr>
          <p:cNvPr id="3" name="Picture 2"/>
          <p:cNvPicPr>
            <a:picLocks noChangeAspect="1"/>
          </p:cNvPicPr>
          <p:nvPr/>
        </p:nvPicPr>
        <p:blipFill>
          <a:blip r:embed="rId2"/>
          <a:stretch>
            <a:fillRect/>
          </a:stretch>
        </p:blipFill>
        <p:spPr>
          <a:xfrm>
            <a:off x="5492750" y="938530"/>
            <a:ext cx="6337300" cy="54959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51;p22"/>
          <p:cNvSpPr txBox="1"/>
          <p:nvPr/>
        </p:nvSpPr>
        <p:spPr>
          <a:xfrm>
            <a:off x="388685" y="115970"/>
            <a:ext cx="10908206" cy="822661"/>
          </a:xfrm>
          <a:prstGeom prst="rect">
            <a:avLst/>
          </a:prstGeom>
          <a:noFill/>
          <a:ln>
            <a:noFill/>
          </a:ln>
        </p:spPr>
        <p:txBody>
          <a:bodyPr spcFirstLastPara="1" wrap="square" lIns="0" tIns="0" rIns="0" bIns="0" anchor="t" anchorCtr="0">
            <a:spAutoFit/>
          </a:bodyPr>
          <a:lstStyle/>
          <a:p>
            <a:pPr>
              <a:lnSpc>
                <a:spcPct val="99000"/>
              </a:lnSpc>
            </a:pPr>
            <a:r>
              <a:rPr lang="en-US" sz="5400" b="1">
                <a:solidFill>
                  <a:srgbClr val="002060"/>
                </a:solidFill>
                <a:latin typeface="Be Vietnam Pro"/>
                <a:ea typeface="Be Vietnam Pro"/>
                <a:cs typeface="Be Vietnam Pro"/>
                <a:sym typeface="Be Vietnam Pro"/>
              </a:rPr>
              <a:t>Nhóm chức năng xác thực người dùng</a:t>
            </a:r>
            <a:endParaRPr lang="en-US" sz="5400" b="1">
              <a:solidFill>
                <a:srgbClr val="002060"/>
              </a:solidFill>
              <a:latin typeface="Be Vietnam Pro"/>
              <a:ea typeface="Be Vietnam Pro"/>
              <a:cs typeface="Be Vietnam Pro"/>
              <a:sym typeface="Be Vietnam Pro"/>
            </a:endParaRPr>
          </a:p>
        </p:txBody>
      </p:sp>
      <p:sp>
        <p:nvSpPr>
          <p:cNvPr id="5" name="TextBox 4"/>
          <p:cNvSpPr txBox="1"/>
          <p:nvPr/>
        </p:nvSpPr>
        <p:spPr>
          <a:xfrm>
            <a:off x="11650659" y="6334780"/>
            <a:ext cx="569387" cy="523220"/>
          </a:xfrm>
          <a:prstGeom prst="rect">
            <a:avLst/>
          </a:prstGeom>
          <a:noFill/>
        </p:spPr>
        <p:txBody>
          <a:bodyPr wrap="none" rtlCol="0">
            <a:spAutoFit/>
          </a:bodyPr>
          <a:lstStyle/>
          <a:p>
            <a:r>
              <a:rPr lang="en-US" sz="2800">
                <a:solidFill>
                  <a:srgbClr val="002060"/>
                </a:solidFill>
              </a:rPr>
              <a:t>15</a:t>
            </a:r>
            <a:endParaRPr lang="vi-VN" sz="2800">
              <a:solidFill>
                <a:srgbClr val="002060"/>
              </a:solidFill>
            </a:endParaRPr>
          </a:p>
        </p:txBody>
      </p:sp>
      <p:pic>
        <p:nvPicPr>
          <p:cNvPr id="16" name="Picture 15" descr="A diagram of a person's work flow&#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88620" y="2092960"/>
            <a:ext cx="4747260" cy="3397885"/>
          </a:xfrm>
          <a:prstGeom prst="rect">
            <a:avLst/>
          </a:prstGeom>
        </p:spPr>
      </p:pic>
      <p:pic>
        <p:nvPicPr>
          <p:cNvPr id="4" name="Picture 3"/>
          <p:cNvPicPr>
            <a:picLocks noChangeAspect="1"/>
          </p:cNvPicPr>
          <p:nvPr/>
        </p:nvPicPr>
        <p:blipFill>
          <a:blip r:embed="rId2"/>
          <a:stretch>
            <a:fillRect/>
          </a:stretch>
        </p:blipFill>
        <p:spPr>
          <a:xfrm>
            <a:off x="5495925" y="1449070"/>
            <a:ext cx="6433820" cy="46863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51;p22"/>
          <p:cNvSpPr txBox="1"/>
          <p:nvPr/>
        </p:nvSpPr>
        <p:spPr>
          <a:xfrm>
            <a:off x="388685" y="115970"/>
            <a:ext cx="10908206" cy="822661"/>
          </a:xfrm>
          <a:prstGeom prst="rect">
            <a:avLst/>
          </a:prstGeom>
          <a:noFill/>
          <a:ln>
            <a:noFill/>
          </a:ln>
        </p:spPr>
        <p:txBody>
          <a:bodyPr spcFirstLastPara="1" wrap="square" lIns="0" tIns="0" rIns="0" bIns="0" anchor="t" anchorCtr="0">
            <a:spAutoFit/>
          </a:bodyPr>
          <a:lstStyle/>
          <a:p>
            <a:pPr>
              <a:lnSpc>
                <a:spcPct val="99000"/>
              </a:lnSpc>
            </a:pPr>
            <a:r>
              <a:rPr lang="en-US" sz="5400" b="1">
                <a:solidFill>
                  <a:srgbClr val="002060"/>
                </a:solidFill>
                <a:latin typeface="Be Vietnam Pro"/>
                <a:ea typeface="Be Vietnam Pro"/>
                <a:cs typeface="Be Vietnam Pro"/>
                <a:sym typeface="Be Vietnam Pro"/>
              </a:rPr>
              <a:t>Nhóm chức năng xác thực người dùng</a:t>
            </a:r>
            <a:endParaRPr lang="en-US" sz="5400" b="1">
              <a:solidFill>
                <a:srgbClr val="002060"/>
              </a:solidFill>
              <a:latin typeface="Be Vietnam Pro"/>
              <a:ea typeface="Be Vietnam Pro"/>
              <a:cs typeface="Be Vietnam Pro"/>
              <a:sym typeface="Be Vietnam Pro"/>
            </a:endParaRPr>
          </a:p>
        </p:txBody>
      </p:sp>
      <p:sp>
        <p:nvSpPr>
          <p:cNvPr id="5" name="TextBox 4"/>
          <p:cNvSpPr txBox="1"/>
          <p:nvPr/>
        </p:nvSpPr>
        <p:spPr>
          <a:xfrm>
            <a:off x="11650659" y="6334780"/>
            <a:ext cx="569387" cy="523220"/>
          </a:xfrm>
          <a:prstGeom prst="rect">
            <a:avLst/>
          </a:prstGeom>
          <a:noFill/>
        </p:spPr>
        <p:txBody>
          <a:bodyPr wrap="none" rtlCol="0">
            <a:spAutoFit/>
          </a:bodyPr>
          <a:lstStyle/>
          <a:p>
            <a:r>
              <a:rPr lang="en-US" sz="2800">
                <a:solidFill>
                  <a:srgbClr val="002060"/>
                </a:solidFill>
              </a:rPr>
              <a:t>15</a:t>
            </a:r>
            <a:endParaRPr lang="vi-VN" sz="2800">
              <a:solidFill>
                <a:srgbClr val="002060"/>
              </a:solidFill>
            </a:endParaRPr>
          </a:p>
        </p:txBody>
      </p:sp>
      <p:pic>
        <p:nvPicPr>
          <p:cNvPr id="16" name="Picture 15" descr="A diagram of a person's work flow&#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88620" y="2092960"/>
            <a:ext cx="4747260" cy="3397885"/>
          </a:xfrm>
          <a:prstGeom prst="rect">
            <a:avLst/>
          </a:prstGeom>
        </p:spPr>
      </p:pic>
      <p:pic>
        <p:nvPicPr>
          <p:cNvPr id="4" name="Picture 3"/>
          <p:cNvPicPr>
            <a:picLocks noChangeAspect="1"/>
          </p:cNvPicPr>
          <p:nvPr/>
        </p:nvPicPr>
        <p:blipFill>
          <a:blip r:embed="rId2"/>
          <a:stretch>
            <a:fillRect/>
          </a:stretch>
        </p:blipFill>
        <p:spPr>
          <a:xfrm>
            <a:off x="5198110" y="1522095"/>
            <a:ext cx="6801485" cy="439293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51;p22"/>
          <p:cNvSpPr txBox="1"/>
          <p:nvPr/>
        </p:nvSpPr>
        <p:spPr>
          <a:xfrm>
            <a:off x="388620" y="116205"/>
            <a:ext cx="10397490" cy="822325"/>
          </a:xfrm>
          <a:prstGeom prst="rect">
            <a:avLst/>
          </a:prstGeom>
          <a:noFill/>
          <a:ln>
            <a:noFill/>
          </a:ln>
        </p:spPr>
        <p:txBody>
          <a:bodyPr spcFirstLastPara="1" wrap="square" lIns="0" tIns="0" rIns="0" bIns="0" anchor="t" anchorCtr="0">
            <a:spAutoFit/>
          </a:bodyPr>
          <a:lstStyle/>
          <a:p>
            <a:pPr>
              <a:lnSpc>
                <a:spcPct val="99000"/>
              </a:lnSpc>
            </a:pPr>
            <a:r>
              <a:rPr lang="en-US" sz="5400" b="1">
                <a:solidFill>
                  <a:srgbClr val="002060"/>
                </a:solidFill>
                <a:latin typeface="Be Vietnam Pro"/>
                <a:ea typeface="Be Vietnam Pro"/>
                <a:cs typeface="Be Vietnam Pro"/>
                <a:sym typeface="Be Vietnam Pro"/>
              </a:rPr>
              <a:t>Chức năng in tài liệu</a:t>
            </a:r>
            <a:endParaRPr lang="en-US" sz="5400" b="1">
              <a:solidFill>
                <a:srgbClr val="002060"/>
              </a:solidFill>
              <a:latin typeface="Be Vietnam Pro"/>
              <a:ea typeface="Be Vietnam Pro"/>
              <a:cs typeface="Be Vietnam Pro"/>
              <a:sym typeface="Be Vietnam Pro"/>
            </a:endParaRPr>
          </a:p>
        </p:txBody>
      </p:sp>
      <p:sp>
        <p:nvSpPr>
          <p:cNvPr id="5" name="TextBox 4"/>
          <p:cNvSpPr txBox="1"/>
          <p:nvPr/>
        </p:nvSpPr>
        <p:spPr>
          <a:xfrm>
            <a:off x="11650659" y="6334780"/>
            <a:ext cx="569387" cy="523220"/>
          </a:xfrm>
          <a:prstGeom prst="rect">
            <a:avLst/>
          </a:prstGeom>
          <a:noFill/>
        </p:spPr>
        <p:txBody>
          <a:bodyPr wrap="none" rtlCol="0">
            <a:spAutoFit/>
          </a:bodyPr>
          <a:lstStyle/>
          <a:p>
            <a:r>
              <a:rPr lang="en-US" sz="2800">
                <a:solidFill>
                  <a:srgbClr val="002060"/>
                </a:solidFill>
              </a:rPr>
              <a:t>15</a:t>
            </a:r>
            <a:endParaRPr lang="vi-VN" sz="2800">
              <a:solidFill>
                <a:srgbClr val="002060"/>
              </a:solidFill>
            </a:endParaRPr>
          </a:p>
        </p:txBody>
      </p:sp>
      <p:pic>
        <p:nvPicPr>
          <p:cNvPr id="3" name="Picture 2" descr="2"/>
          <p:cNvPicPr>
            <a:picLocks noChangeAspect="1"/>
          </p:cNvPicPr>
          <p:nvPr/>
        </p:nvPicPr>
        <p:blipFill>
          <a:blip r:embed="rId1"/>
          <a:stretch>
            <a:fillRect/>
          </a:stretch>
        </p:blipFill>
        <p:spPr>
          <a:xfrm>
            <a:off x="388620" y="1466215"/>
            <a:ext cx="5158740" cy="4347210"/>
          </a:xfrm>
          <a:prstGeom prst="rect">
            <a:avLst/>
          </a:prstGeom>
        </p:spPr>
      </p:pic>
      <p:pic>
        <p:nvPicPr>
          <p:cNvPr id="6" name="Picture 5"/>
          <p:cNvPicPr>
            <a:picLocks noChangeAspect="1"/>
          </p:cNvPicPr>
          <p:nvPr/>
        </p:nvPicPr>
        <p:blipFill>
          <a:blip r:embed="rId2"/>
          <a:stretch>
            <a:fillRect/>
          </a:stretch>
        </p:blipFill>
        <p:spPr>
          <a:xfrm>
            <a:off x="5816600" y="1019810"/>
            <a:ext cx="6152515" cy="49530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51;p22"/>
          <p:cNvSpPr txBox="1"/>
          <p:nvPr/>
        </p:nvSpPr>
        <p:spPr>
          <a:xfrm>
            <a:off x="388620" y="116205"/>
            <a:ext cx="10397490" cy="822325"/>
          </a:xfrm>
          <a:prstGeom prst="rect">
            <a:avLst/>
          </a:prstGeom>
          <a:noFill/>
          <a:ln>
            <a:noFill/>
          </a:ln>
        </p:spPr>
        <p:txBody>
          <a:bodyPr spcFirstLastPara="1" wrap="square" lIns="0" tIns="0" rIns="0" bIns="0" anchor="t" anchorCtr="0">
            <a:spAutoFit/>
          </a:bodyPr>
          <a:lstStyle/>
          <a:p>
            <a:pPr>
              <a:lnSpc>
                <a:spcPct val="99000"/>
              </a:lnSpc>
            </a:pPr>
            <a:r>
              <a:rPr lang="en-US" sz="5400" b="1">
                <a:solidFill>
                  <a:srgbClr val="002060"/>
                </a:solidFill>
                <a:latin typeface="Be Vietnam Pro"/>
                <a:ea typeface="Be Vietnam Pro"/>
                <a:cs typeface="Be Vietnam Pro"/>
                <a:sym typeface="Be Vietnam Pro"/>
              </a:rPr>
              <a:t>Chức năng in tài liệu</a:t>
            </a:r>
            <a:endParaRPr lang="en-US" sz="5400" b="1">
              <a:solidFill>
                <a:srgbClr val="002060"/>
              </a:solidFill>
              <a:latin typeface="Be Vietnam Pro"/>
              <a:ea typeface="Be Vietnam Pro"/>
              <a:cs typeface="Be Vietnam Pro"/>
              <a:sym typeface="Be Vietnam Pro"/>
            </a:endParaRPr>
          </a:p>
        </p:txBody>
      </p:sp>
      <p:sp>
        <p:nvSpPr>
          <p:cNvPr id="5" name="TextBox 4"/>
          <p:cNvSpPr txBox="1"/>
          <p:nvPr/>
        </p:nvSpPr>
        <p:spPr>
          <a:xfrm>
            <a:off x="11650659" y="6334780"/>
            <a:ext cx="569387" cy="523220"/>
          </a:xfrm>
          <a:prstGeom prst="rect">
            <a:avLst/>
          </a:prstGeom>
          <a:noFill/>
        </p:spPr>
        <p:txBody>
          <a:bodyPr wrap="none" rtlCol="0">
            <a:spAutoFit/>
          </a:bodyPr>
          <a:lstStyle/>
          <a:p>
            <a:r>
              <a:rPr lang="en-US" sz="2800">
                <a:solidFill>
                  <a:srgbClr val="002060"/>
                </a:solidFill>
              </a:rPr>
              <a:t>15</a:t>
            </a:r>
            <a:endParaRPr lang="vi-VN" sz="2800">
              <a:solidFill>
                <a:srgbClr val="002060"/>
              </a:solidFill>
            </a:endParaRPr>
          </a:p>
        </p:txBody>
      </p:sp>
      <p:pic>
        <p:nvPicPr>
          <p:cNvPr id="3" name="Picture 2" descr="2"/>
          <p:cNvPicPr>
            <a:picLocks noChangeAspect="1"/>
          </p:cNvPicPr>
          <p:nvPr/>
        </p:nvPicPr>
        <p:blipFill>
          <a:blip r:embed="rId1"/>
          <a:stretch>
            <a:fillRect/>
          </a:stretch>
        </p:blipFill>
        <p:spPr>
          <a:xfrm>
            <a:off x="388620" y="1466215"/>
            <a:ext cx="5158740" cy="4347210"/>
          </a:xfrm>
          <a:prstGeom prst="rect">
            <a:avLst/>
          </a:prstGeom>
        </p:spPr>
      </p:pic>
      <p:pic>
        <p:nvPicPr>
          <p:cNvPr id="4" name="Picture 3"/>
          <p:cNvPicPr>
            <a:picLocks noChangeAspect="1"/>
          </p:cNvPicPr>
          <p:nvPr/>
        </p:nvPicPr>
        <p:blipFill>
          <a:blip r:embed="rId2"/>
          <a:stretch>
            <a:fillRect/>
          </a:stretch>
        </p:blipFill>
        <p:spPr>
          <a:xfrm>
            <a:off x="5662930" y="938530"/>
            <a:ext cx="6219190" cy="523875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51;p22"/>
          <p:cNvSpPr txBox="1"/>
          <p:nvPr/>
        </p:nvSpPr>
        <p:spPr>
          <a:xfrm>
            <a:off x="388620" y="116205"/>
            <a:ext cx="10397490" cy="822325"/>
          </a:xfrm>
          <a:prstGeom prst="rect">
            <a:avLst/>
          </a:prstGeom>
          <a:noFill/>
          <a:ln>
            <a:noFill/>
          </a:ln>
        </p:spPr>
        <p:txBody>
          <a:bodyPr spcFirstLastPara="1" wrap="square" lIns="0" tIns="0" rIns="0" bIns="0" anchor="t" anchorCtr="0">
            <a:spAutoFit/>
          </a:bodyPr>
          <a:lstStyle/>
          <a:p>
            <a:pPr>
              <a:lnSpc>
                <a:spcPct val="99000"/>
              </a:lnSpc>
            </a:pPr>
            <a:r>
              <a:rPr lang="en-US" sz="5400" b="1">
                <a:solidFill>
                  <a:srgbClr val="002060"/>
                </a:solidFill>
                <a:latin typeface="Be Vietnam Pro"/>
                <a:ea typeface="Be Vietnam Pro"/>
                <a:cs typeface="Be Vietnam Pro"/>
                <a:sym typeface="Be Vietnam Pro"/>
              </a:rPr>
              <a:t>Chức năng in tài liệu</a:t>
            </a:r>
            <a:endParaRPr lang="en-US" sz="5400" b="1">
              <a:solidFill>
                <a:srgbClr val="002060"/>
              </a:solidFill>
              <a:latin typeface="Be Vietnam Pro"/>
              <a:ea typeface="Be Vietnam Pro"/>
              <a:cs typeface="Be Vietnam Pro"/>
              <a:sym typeface="Be Vietnam Pro"/>
            </a:endParaRPr>
          </a:p>
        </p:txBody>
      </p:sp>
      <p:sp>
        <p:nvSpPr>
          <p:cNvPr id="5" name="TextBox 4"/>
          <p:cNvSpPr txBox="1"/>
          <p:nvPr/>
        </p:nvSpPr>
        <p:spPr>
          <a:xfrm>
            <a:off x="11650659" y="6334780"/>
            <a:ext cx="569387" cy="523220"/>
          </a:xfrm>
          <a:prstGeom prst="rect">
            <a:avLst/>
          </a:prstGeom>
          <a:noFill/>
        </p:spPr>
        <p:txBody>
          <a:bodyPr wrap="none" rtlCol="0">
            <a:spAutoFit/>
          </a:bodyPr>
          <a:lstStyle/>
          <a:p>
            <a:r>
              <a:rPr lang="en-US" sz="2800">
                <a:solidFill>
                  <a:srgbClr val="002060"/>
                </a:solidFill>
              </a:rPr>
              <a:t>15</a:t>
            </a:r>
            <a:endParaRPr lang="vi-VN" sz="2800">
              <a:solidFill>
                <a:srgbClr val="002060"/>
              </a:solidFill>
            </a:endParaRPr>
          </a:p>
        </p:txBody>
      </p:sp>
      <p:pic>
        <p:nvPicPr>
          <p:cNvPr id="3" name="Picture 2" descr="2"/>
          <p:cNvPicPr>
            <a:picLocks noChangeAspect="1"/>
          </p:cNvPicPr>
          <p:nvPr/>
        </p:nvPicPr>
        <p:blipFill>
          <a:blip r:embed="rId1"/>
          <a:stretch>
            <a:fillRect/>
          </a:stretch>
        </p:blipFill>
        <p:spPr>
          <a:xfrm>
            <a:off x="388620" y="1466215"/>
            <a:ext cx="5158740" cy="4347210"/>
          </a:xfrm>
          <a:prstGeom prst="rect">
            <a:avLst/>
          </a:prstGeom>
        </p:spPr>
      </p:pic>
      <p:pic>
        <p:nvPicPr>
          <p:cNvPr id="6" name="Picture 5"/>
          <p:cNvPicPr>
            <a:picLocks noChangeAspect="1"/>
          </p:cNvPicPr>
          <p:nvPr/>
        </p:nvPicPr>
        <p:blipFill>
          <a:blip r:embed="rId2"/>
          <a:stretch>
            <a:fillRect/>
          </a:stretch>
        </p:blipFill>
        <p:spPr>
          <a:xfrm>
            <a:off x="5547360" y="938530"/>
            <a:ext cx="6311265" cy="515302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51;p22"/>
          <p:cNvSpPr txBox="1"/>
          <p:nvPr/>
        </p:nvSpPr>
        <p:spPr>
          <a:xfrm>
            <a:off x="388620" y="116205"/>
            <a:ext cx="10397490" cy="822325"/>
          </a:xfrm>
          <a:prstGeom prst="rect">
            <a:avLst/>
          </a:prstGeom>
          <a:noFill/>
          <a:ln>
            <a:noFill/>
          </a:ln>
        </p:spPr>
        <p:txBody>
          <a:bodyPr spcFirstLastPara="1" wrap="square" lIns="0" tIns="0" rIns="0" bIns="0" anchor="t" anchorCtr="0">
            <a:spAutoFit/>
          </a:bodyPr>
          <a:lstStyle/>
          <a:p>
            <a:pPr>
              <a:lnSpc>
                <a:spcPct val="99000"/>
              </a:lnSpc>
            </a:pPr>
            <a:r>
              <a:rPr lang="en-US" sz="5400" b="1">
                <a:solidFill>
                  <a:srgbClr val="002060"/>
                </a:solidFill>
                <a:latin typeface="Be Vietnam Pro"/>
                <a:ea typeface="Be Vietnam Pro"/>
                <a:cs typeface="Be Vietnam Pro"/>
                <a:sym typeface="Be Vietnam Pro"/>
              </a:rPr>
              <a:t>Chức năng in tài liệu</a:t>
            </a:r>
            <a:endParaRPr lang="en-US" sz="5400" b="1">
              <a:solidFill>
                <a:srgbClr val="002060"/>
              </a:solidFill>
              <a:latin typeface="Be Vietnam Pro"/>
              <a:ea typeface="Be Vietnam Pro"/>
              <a:cs typeface="Be Vietnam Pro"/>
              <a:sym typeface="Be Vietnam Pro"/>
            </a:endParaRPr>
          </a:p>
        </p:txBody>
      </p:sp>
      <p:sp>
        <p:nvSpPr>
          <p:cNvPr id="5" name="TextBox 4"/>
          <p:cNvSpPr txBox="1"/>
          <p:nvPr/>
        </p:nvSpPr>
        <p:spPr>
          <a:xfrm>
            <a:off x="11650659" y="6334780"/>
            <a:ext cx="569387" cy="523220"/>
          </a:xfrm>
          <a:prstGeom prst="rect">
            <a:avLst/>
          </a:prstGeom>
          <a:noFill/>
        </p:spPr>
        <p:txBody>
          <a:bodyPr wrap="none" rtlCol="0">
            <a:spAutoFit/>
          </a:bodyPr>
          <a:lstStyle/>
          <a:p>
            <a:r>
              <a:rPr lang="en-US" sz="2800">
                <a:solidFill>
                  <a:srgbClr val="002060"/>
                </a:solidFill>
              </a:rPr>
              <a:t>15</a:t>
            </a:r>
            <a:endParaRPr lang="vi-VN" sz="2800">
              <a:solidFill>
                <a:srgbClr val="002060"/>
              </a:solidFill>
            </a:endParaRPr>
          </a:p>
        </p:txBody>
      </p:sp>
      <p:pic>
        <p:nvPicPr>
          <p:cNvPr id="3" name="Picture 2" descr="2"/>
          <p:cNvPicPr>
            <a:picLocks noChangeAspect="1"/>
          </p:cNvPicPr>
          <p:nvPr/>
        </p:nvPicPr>
        <p:blipFill>
          <a:blip r:embed="rId1"/>
          <a:stretch>
            <a:fillRect/>
          </a:stretch>
        </p:blipFill>
        <p:spPr>
          <a:xfrm>
            <a:off x="388620" y="1466215"/>
            <a:ext cx="5158740" cy="4347210"/>
          </a:xfrm>
          <a:prstGeom prst="rect">
            <a:avLst/>
          </a:prstGeom>
        </p:spPr>
      </p:pic>
      <p:pic>
        <p:nvPicPr>
          <p:cNvPr id="4" name="Picture 3"/>
          <p:cNvPicPr>
            <a:picLocks noChangeAspect="1"/>
          </p:cNvPicPr>
          <p:nvPr/>
        </p:nvPicPr>
        <p:blipFill>
          <a:blip r:embed="rId2"/>
          <a:stretch>
            <a:fillRect/>
          </a:stretch>
        </p:blipFill>
        <p:spPr>
          <a:xfrm>
            <a:off x="5547360" y="939165"/>
            <a:ext cx="6285865" cy="552958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grpSp>
        <p:nvGrpSpPr>
          <p:cNvPr id="391" name="Google Shape;391;p21"/>
          <p:cNvGrpSpPr/>
          <p:nvPr/>
        </p:nvGrpSpPr>
        <p:grpSpPr>
          <a:xfrm>
            <a:off x="9364726" y="2421657"/>
            <a:ext cx="6554910" cy="5128372"/>
            <a:chOff x="0" y="0"/>
            <a:chExt cx="13109821" cy="10256744"/>
          </a:xfrm>
        </p:grpSpPr>
        <p:grpSp>
          <p:nvGrpSpPr>
            <p:cNvPr id="392" name="Google Shape;392;p21"/>
            <p:cNvGrpSpPr/>
            <p:nvPr/>
          </p:nvGrpSpPr>
          <p:grpSpPr>
            <a:xfrm>
              <a:off x="1381140" y="4765738"/>
              <a:ext cx="5109478" cy="1370211"/>
              <a:chOff x="0" y="-38100"/>
              <a:chExt cx="1009280" cy="270659"/>
            </a:xfrm>
          </p:grpSpPr>
          <p:sp>
            <p:nvSpPr>
              <p:cNvPr id="393" name="Google Shape;393;p21"/>
              <p:cNvSpPr/>
              <p:nvPr/>
            </p:nvSpPr>
            <p:spPr>
              <a:xfrm>
                <a:off x="0" y="0"/>
                <a:ext cx="1009280" cy="232559"/>
              </a:xfrm>
              <a:custGeom>
                <a:avLst/>
                <a:gdLst/>
                <a:ahLst/>
                <a:cxnLst/>
                <a:rect l="l" t="t" r="r" b="b"/>
                <a:pathLst>
                  <a:path w="1009280" h="232559" extrusionOk="0">
                    <a:moveTo>
                      <a:pt x="103034" y="0"/>
                    </a:moveTo>
                    <a:lnTo>
                      <a:pt x="906245" y="0"/>
                    </a:lnTo>
                    <a:cubicBezTo>
                      <a:pt x="963150" y="0"/>
                      <a:pt x="1009280" y="46130"/>
                      <a:pt x="1009280" y="103034"/>
                    </a:cubicBezTo>
                    <a:lnTo>
                      <a:pt x="1009280" y="129525"/>
                    </a:lnTo>
                    <a:cubicBezTo>
                      <a:pt x="1009280" y="186429"/>
                      <a:pt x="963150" y="232559"/>
                      <a:pt x="906245" y="232559"/>
                    </a:cubicBezTo>
                    <a:lnTo>
                      <a:pt x="103034" y="232559"/>
                    </a:lnTo>
                    <a:cubicBezTo>
                      <a:pt x="46130" y="232559"/>
                      <a:pt x="0" y="186429"/>
                      <a:pt x="0" y="129525"/>
                    </a:cubicBezTo>
                    <a:lnTo>
                      <a:pt x="0" y="103034"/>
                    </a:lnTo>
                    <a:cubicBezTo>
                      <a:pt x="0" y="46130"/>
                      <a:pt x="46130" y="0"/>
                      <a:pt x="103034" y="0"/>
                    </a:cubicBezTo>
                    <a:close/>
                  </a:path>
                </a:pathLst>
              </a:custGeom>
              <a:solidFill>
                <a:srgbClr val="F1D9DB"/>
              </a:solidFill>
              <a:ln>
                <a:noFill/>
              </a:ln>
            </p:spPr>
            <p:txBody>
              <a:bodyPr spcFirstLastPara="1" wrap="square" lIns="60950" tIns="30467" rIns="60950" bIns="30467" anchor="t" anchorCtr="0">
                <a:noAutofit/>
              </a:bodyPr>
              <a:lstStyle/>
              <a:p>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94" name="Google Shape;394;p21"/>
              <p:cNvSpPr txBox="1"/>
              <p:nvPr/>
            </p:nvSpPr>
            <p:spPr>
              <a:xfrm>
                <a:off x="0" y="-38100"/>
                <a:ext cx="1009280" cy="270659"/>
              </a:xfrm>
              <a:prstGeom prst="rect">
                <a:avLst/>
              </a:prstGeom>
              <a:noFill/>
              <a:ln>
                <a:noFill/>
              </a:ln>
            </p:spPr>
            <p:txBody>
              <a:bodyPr spcFirstLastPara="1" wrap="square" lIns="33867" tIns="33867" rIns="33867" bIns="33867" anchor="ctr" anchorCtr="0">
                <a:noAutofit/>
              </a:bodyPr>
              <a:lstStyle/>
              <a:p>
                <a:pPr algn="ctr">
                  <a:lnSpc>
                    <a:spcPct val="144000"/>
                  </a:lnSpc>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95" name="Google Shape;395;p21"/>
            <p:cNvGrpSpPr/>
            <p:nvPr/>
          </p:nvGrpSpPr>
          <p:grpSpPr>
            <a:xfrm>
              <a:off x="0" y="6135949"/>
              <a:ext cx="4640561" cy="4060491"/>
              <a:chOff x="0" y="0"/>
              <a:chExt cx="812800" cy="711200"/>
            </a:xfrm>
          </p:grpSpPr>
          <p:sp>
            <p:nvSpPr>
              <p:cNvPr id="396" name="Google Shape;396;p21"/>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98C4C5"/>
              </a:solidFill>
              <a:ln>
                <a:noFill/>
              </a:ln>
            </p:spPr>
            <p:txBody>
              <a:bodyPr spcFirstLastPara="1" wrap="square" lIns="60950" tIns="30467" rIns="60950" bIns="30467" anchor="t" anchorCtr="0">
                <a:noAutofit/>
              </a:bodyPr>
              <a:lstStyle/>
              <a:p>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97" name="Google Shape;397;p21"/>
              <p:cNvSpPr txBox="1"/>
              <p:nvPr/>
            </p:nvSpPr>
            <p:spPr>
              <a:xfrm>
                <a:off x="127000" y="292100"/>
                <a:ext cx="558800" cy="368300"/>
              </a:xfrm>
              <a:prstGeom prst="rect">
                <a:avLst/>
              </a:prstGeom>
              <a:noFill/>
              <a:ln>
                <a:noFill/>
              </a:ln>
            </p:spPr>
            <p:txBody>
              <a:bodyPr spcFirstLastPara="1" wrap="square" lIns="33867" tIns="33867" rIns="33867" bIns="33867" anchor="ctr" anchorCtr="0">
                <a:noAutofit/>
              </a:bodyPr>
              <a:lstStyle/>
              <a:p>
                <a:pPr algn="ctr">
                  <a:lnSpc>
                    <a:spcPct val="144000"/>
                  </a:lnSpc>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98" name="Google Shape;398;p21"/>
            <p:cNvGrpSpPr/>
            <p:nvPr/>
          </p:nvGrpSpPr>
          <p:grpSpPr>
            <a:xfrm>
              <a:off x="4640561" y="5943068"/>
              <a:ext cx="4014435" cy="4207316"/>
              <a:chOff x="0" y="-38100"/>
              <a:chExt cx="792975" cy="831075"/>
            </a:xfrm>
          </p:grpSpPr>
          <p:sp>
            <p:nvSpPr>
              <p:cNvPr id="399" name="Google Shape;399;p21"/>
              <p:cNvSpPr/>
              <p:nvPr/>
            </p:nvSpPr>
            <p:spPr>
              <a:xfrm>
                <a:off x="0" y="0"/>
                <a:ext cx="792975" cy="792975"/>
              </a:xfrm>
              <a:custGeom>
                <a:avLst/>
                <a:gdLst/>
                <a:ahLst/>
                <a:cxnLst/>
                <a:rect l="l" t="t" r="r" b="b"/>
                <a:pathLst>
                  <a:path w="792975" h="792975" extrusionOk="0">
                    <a:moveTo>
                      <a:pt x="131139" y="0"/>
                    </a:moveTo>
                    <a:lnTo>
                      <a:pt x="661835" y="0"/>
                    </a:lnTo>
                    <a:cubicBezTo>
                      <a:pt x="734262" y="0"/>
                      <a:pt x="792975" y="58713"/>
                      <a:pt x="792975" y="131139"/>
                    </a:cubicBezTo>
                    <a:lnTo>
                      <a:pt x="792975" y="661835"/>
                    </a:lnTo>
                    <a:cubicBezTo>
                      <a:pt x="792975" y="696616"/>
                      <a:pt x="779158" y="729972"/>
                      <a:pt x="754565" y="754565"/>
                    </a:cubicBezTo>
                    <a:cubicBezTo>
                      <a:pt x="729972" y="779158"/>
                      <a:pt x="696616" y="792975"/>
                      <a:pt x="661835" y="792975"/>
                    </a:cubicBezTo>
                    <a:lnTo>
                      <a:pt x="131139" y="792975"/>
                    </a:lnTo>
                    <a:cubicBezTo>
                      <a:pt x="96359" y="792975"/>
                      <a:pt x="63003" y="779158"/>
                      <a:pt x="38410" y="754565"/>
                    </a:cubicBezTo>
                    <a:cubicBezTo>
                      <a:pt x="13816" y="729972"/>
                      <a:pt x="0" y="696616"/>
                      <a:pt x="0" y="661835"/>
                    </a:cubicBezTo>
                    <a:lnTo>
                      <a:pt x="0" y="131139"/>
                    </a:lnTo>
                    <a:cubicBezTo>
                      <a:pt x="0" y="96359"/>
                      <a:pt x="13816" y="63003"/>
                      <a:pt x="38410" y="38410"/>
                    </a:cubicBezTo>
                    <a:cubicBezTo>
                      <a:pt x="63003" y="13816"/>
                      <a:pt x="96359" y="0"/>
                      <a:pt x="131139" y="0"/>
                    </a:cubicBezTo>
                    <a:close/>
                  </a:path>
                </a:pathLst>
              </a:custGeom>
              <a:solidFill>
                <a:srgbClr val="EED341"/>
              </a:solidFill>
              <a:ln>
                <a:noFill/>
              </a:ln>
            </p:spPr>
            <p:txBody>
              <a:bodyPr spcFirstLastPara="1" wrap="square" lIns="60950" tIns="30467" rIns="60950" bIns="30467" anchor="t" anchorCtr="0">
                <a:noAutofit/>
              </a:bodyPr>
              <a:lstStyle/>
              <a:p>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00" name="Google Shape;400;p21"/>
              <p:cNvSpPr txBox="1"/>
              <p:nvPr/>
            </p:nvSpPr>
            <p:spPr>
              <a:xfrm>
                <a:off x="0" y="-38100"/>
                <a:ext cx="792975" cy="831075"/>
              </a:xfrm>
              <a:prstGeom prst="rect">
                <a:avLst/>
              </a:prstGeom>
              <a:noFill/>
              <a:ln>
                <a:noFill/>
              </a:ln>
            </p:spPr>
            <p:txBody>
              <a:bodyPr spcFirstLastPara="1" wrap="square" lIns="33867" tIns="33867" rIns="33867" bIns="33867" anchor="ctr" anchorCtr="0">
                <a:noAutofit/>
              </a:bodyPr>
              <a:lstStyle/>
              <a:p>
                <a:pPr algn="ctr">
                  <a:lnSpc>
                    <a:spcPct val="144000"/>
                  </a:lnSpc>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01" name="Google Shape;401;p21"/>
            <p:cNvGrpSpPr/>
            <p:nvPr/>
          </p:nvGrpSpPr>
          <p:grpSpPr>
            <a:xfrm>
              <a:off x="3040253" y="948704"/>
              <a:ext cx="3953545" cy="3953545"/>
              <a:chOff x="0" y="0"/>
              <a:chExt cx="812800" cy="812800"/>
            </a:xfrm>
          </p:grpSpPr>
          <p:sp>
            <p:nvSpPr>
              <p:cNvPr id="402" name="Google Shape;402;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7302"/>
              </a:solidFill>
              <a:ln>
                <a:noFill/>
              </a:ln>
            </p:spPr>
            <p:txBody>
              <a:bodyPr spcFirstLastPara="1" wrap="square" lIns="60950" tIns="30467" rIns="60950" bIns="30467" anchor="t" anchorCtr="0">
                <a:noAutofit/>
              </a:bodyPr>
              <a:lstStyle/>
              <a:p>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03" name="Google Shape;403;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44000"/>
                  </a:lnSpc>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404" name="Google Shape;404;p21"/>
            <p:cNvSpPr/>
            <p:nvPr/>
          </p:nvSpPr>
          <p:spPr>
            <a:xfrm>
              <a:off x="0" y="7825473"/>
              <a:ext cx="4363771" cy="1380538"/>
            </a:xfrm>
            <a:custGeom>
              <a:avLst/>
              <a:gdLst/>
              <a:ahLst/>
              <a:cxnLst/>
              <a:rect l="l" t="t" r="r" b="b"/>
              <a:pathLst>
                <a:path w="4363771" h="1380538" extrusionOk="0">
                  <a:moveTo>
                    <a:pt x="0" y="0"/>
                  </a:moveTo>
                  <a:lnTo>
                    <a:pt x="4363771" y="0"/>
                  </a:lnTo>
                  <a:lnTo>
                    <a:pt x="4363771" y="1380538"/>
                  </a:lnTo>
                  <a:lnTo>
                    <a:pt x="0" y="1380538"/>
                  </a:lnTo>
                  <a:lnTo>
                    <a:pt x="0" y="0"/>
                  </a:lnTo>
                  <a:close/>
                </a:path>
              </a:pathLst>
            </a:custGeom>
            <a:blipFill rotWithShape="1">
              <a:blip r:embed="rId1"/>
              <a:stretch>
                <a:fillRect/>
              </a:stretch>
            </a:blipFill>
            <a:ln>
              <a:noFill/>
            </a:ln>
          </p:spPr>
          <p:txBody>
            <a:bodyPr spcFirstLastPara="1" wrap="square" lIns="60950" tIns="30467" rIns="60950" bIns="30467" anchor="t" anchorCtr="0">
              <a:noAutofit/>
            </a:bodyPr>
            <a:lstStyle/>
            <a:p>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05" name="Google Shape;405;p21"/>
            <p:cNvSpPr/>
            <p:nvPr/>
          </p:nvSpPr>
          <p:spPr>
            <a:xfrm>
              <a:off x="4419882" y="3747189"/>
              <a:ext cx="8689939" cy="6509555"/>
            </a:xfrm>
            <a:custGeom>
              <a:avLst/>
              <a:gdLst/>
              <a:ahLst/>
              <a:cxnLst/>
              <a:rect l="l" t="t" r="r" b="b"/>
              <a:pathLst>
                <a:path w="8689939" h="6509555" extrusionOk="0">
                  <a:moveTo>
                    <a:pt x="0" y="0"/>
                  </a:moveTo>
                  <a:lnTo>
                    <a:pt x="8689940" y="0"/>
                  </a:lnTo>
                  <a:lnTo>
                    <a:pt x="8689940" y="6509555"/>
                  </a:lnTo>
                  <a:lnTo>
                    <a:pt x="0" y="6509555"/>
                  </a:lnTo>
                  <a:lnTo>
                    <a:pt x="0" y="0"/>
                  </a:lnTo>
                  <a:close/>
                </a:path>
              </a:pathLst>
            </a:custGeom>
            <a:blipFill rotWithShape="1">
              <a:blip r:embed="rId2"/>
              <a:stretch>
                <a:fillRect/>
              </a:stretch>
            </a:blipFill>
            <a:ln>
              <a:noFill/>
            </a:ln>
          </p:spPr>
          <p:txBody>
            <a:bodyPr spcFirstLastPara="1" wrap="square" lIns="60950" tIns="30467" rIns="60950" bIns="30467" anchor="t" anchorCtr="0">
              <a:noAutofit/>
            </a:bodyPr>
            <a:lstStyle/>
            <a:p>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06" name="Google Shape;406;p21"/>
            <p:cNvSpPr/>
            <p:nvPr/>
          </p:nvSpPr>
          <p:spPr>
            <a:xfrm>
              <a:off x="254627" y="0"/>
              <a:ext cx="8000480" cy="3607489"/>
            </a:xfrm>
            <a:custGeom>
              <a:avLst/>
              <a:gdLst/>
              <a:ahLst/>
              <a:cxnLst/>
              <a:rect l="l" t="t" r="r" b="b"/>
              <a:pathLst>
                <a:path w="8000480" h="3607489" extrusionOk="0">
                  <a:moveTo>
                    <a:pt x="0" y="0"/>
                  </a:moveTo>
                  <a:lnTo>
                    <a:pt x="8000480" y="0"/>
                  </a:lnTo>
                  <a:lnTo>
                    <a:pt x="8000480" y="3607489"/>
                  </a:lnTo>
                  <a:lnTo>
                    <a:pt x="0" y="3607489"/>
                  </a:lnTo>
                  <a:lnTo>
                    <a:pt x="0" y="0"/>
                  </a:lnTo>
                  <a:close/>
                </a:path>
              </a:pathLst>
            </a:custGeom>
            <a:blipFill rotWithShape="1">
              <a:blip r:embed="rId3"/>
              <a:stretch>
                <a:fillRect/>
              </a:stretch>
            </a:blipFill>
            <a:ln>
              <a:noFill/>
            </a:ln>
          </p:spPr>
          <p:txBody>
            <a:bodyPr spcFirstLastPara="1" wrap="square" lIns="60950" tIns="30467" rIns="60950" bIns="30467" anchor="t" anchorCtr="0">
              <a:noAutofit/>
            </a:bodyPr>
            <a:lstStyle/>
            <a:p>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407" name="Google Shape;407;p21"/>
          <p:cNvSpPr txBox="1"/>
          <p:nvPr/>
        </p:nvSpPr>
        <p:spPr>
          <a:xfrm>
            <a:off x="3485515" y="604520"/>
            <a:ext cx="5244465" cy="551815"/>
          </a:xfrm>
          <a:prstGeom prst="rect">
            <a:avLst/>
          </a:prstGeom>
          <a:noFill/>
          <a:ln>
            <a:noFill/>
          </a:ln>
        </p:spPr>
        <p:txBody>
          <a:bodyPr spcFirstLastPara="1" wrap="square" lIns="0" tIns="0" rIns="0" bIns="0" anchor="t" anchorCtr="0">
            <a:spAutoFit/>
          </a:bodyPr>
          <a:lstStyle/>
          <a:p>
            <a:pPr>
              <a:lnSpc>
                <a:spcPct val="115000"/>
              </a:lnSpc>
            </a:pPr>
            <a:r>
              <a:rPr lang="en-US" sz="3115" b="1">
                <a:solidFill>
                  <a:srgbClr val="252747"/>
                </a:solidFill>
                <a:latin typeface="Be Vietnam Pro"/>
                <a:ea typeface="Be Vietnam Pro"/>
                <a:cs typeface="Be Vietnam Pro"/>
                <a:sym typeface="Be Vietnam Pro"/>
              </a:rPr>
              <a:t>Danh sách thành viên</a:t>
            </a:r>
            <a:endParaRPr sz="1200" b="1">
              <a:latin typeface="Be Vietnam Pro"/>
              <a:ea typeface="Be Vietnam Pro"/>
              <a:cs typeface="Be Vietnam Pro"/>
              <a:sym typeface="Be Vietnam Pro"/>
            </a:endParaRPr>
          </a:p>
        </p:txBody>
      </p:sp>
      <p:cxnSp>
        <p:nvCxnSpPr>
          <p:cNvPr id="410" name="Google Shape;410;p21"/>
          <p:cNvCxnSpPr/>
          <p:nvPr/>
        </p:nvCxnSpPr>
        <p:spPr>
          <a:xfrm>
            <a:off x="346955" y="173297"/>
            <a:ext cx="1576814" cy="0"/>
          </a:xfrm>
          <a:prstGeom prst="straightConnector1">
            <a:avLst/>
          </a:prstGeom>
          <a:noFill/>
          <a:ln w="19050" cap="flat" cmpd="sng">
            <a:solidFill>
              <a:srgbClr val="252747"/>
            </a:solidFill>
            <a:prstDash val="solid"/>
            <a:round/>
            <a:headEnd type="none" w="sm" len="sm"/>
            <a:tailEnd type="none" w="sm" len="sm"/>
          </a:ln>
        </p:spPr>
      </p:cxnSp>
      <p:grpSp>
        <p:nvGrpSpPr>
          <p:cNvPr id="411" name="Google Shape;411;p21"/>
          <p:cNvGrpSpPr/>
          <p:nvPr/>
        </p:nvGrpSpPr>
        <p:grpSpPr>
          <a:xfrm>
            <a:off x="346955" y="188866"/>
            <a:ext cx="126940" cy="247491"/>
            <a:chOff x="0" y="-47625"/>
            <a:chExt cx="50149" cy="97774"/>
          </a:xfrm>
        </p:grpSpPr>
        <p:sp>
          <p:nvSpPr>
            <p:cNvPr id="412" name="Google Shape;412;p21"/>
            <p:cNvSpPr/>
            <p:nvPr/>
          </p:nvSpPr>
          <p:spPr>
            <a:xfrm>
              <a:off x="0" y="0"/>
              <a:ext cx="50149" cy="50149"/>
            </a:xfrm>
            <a:custGeom>
              <a:avLst/>
              <a:gdLst/>
              <a:ahLst/>
              <a:cxnLst/>
              <a:rect l="l" t="t" r="r" b="b"/>
              <a:pathLst>
                <a:path w="50149" h="50149" extrusionOk="0">
                  <a:moveTo>
                    <a:pt x="0" y="0"/>
                  </a:moveTo>
                  <a:lnTo>
                    <a:pt x="50149" y="0"/>
                  </a:lnTo>
                  <a:lnTo>
                    <a:pt x="50149" y="50149"/>
                  </a:lnTo>
                  <a:lnTo>
                    <a:pt x="0" y="50149"/>
                  </a:lnTo>
                  <a:close/>
                </a:path>
              </a:pathLst>
            </a:custGeom>
            <a:solidFill>
              <a:srgbClr val="252747"/>
            </a:solidFill>
            <a:ln>
              <a:noFill/>
            </a:ln>
          </p:spPr>
          <p:txBody>
            <a:bodyPr spcFirstLastPara="1" wrap="square" lIns="60950" tIns="30467" rIns="60950" bIns="30467" anchor="t" anchorCtr="0">
              <a:noAutofit/>
            </a:bodyPr>
            <a:lstStyle/>
            <a:p>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13" name="Google Shape;413;p21"/>
            <p:cNvSpPr txBox="1"/>
            <p:nvPr/>
          </p:nvSpPr>
          <p:spPr>
            <a:xfrm>
              <a:off x="0" y="-47625"/>
              <a:ext cx="50149" cy="97774"/>
            </a:xfrm>
            <a:prstGeom prst="rect">
              <a:avLst/>
            </a:prstGeom>
            <a:noFill/>
            <a:ln>
              <a:noFill/>
            </a:ln>
          </p:spPr>
          <p:txBody>
            <a:bodyPr spcFirstLastPara="1" wrap="square" lIns="33867" tIns="33867" rIns="33867" bIns="33867" anchor="ctr" anchorCtr="0">
              <a:noAutofit/>
            </a:bodyPr>
            <a:lstStyle/>
            <a:p>
              <a:pPr algn="ctr">
                <a:lnSpc>
                  <a:spcPct val="187000"/>
                </a:lnSpc>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grpSp>
      <p:cxnSp>
        <p:nvCxnSpPr>
          <p:cNvPr id="415" name="Google Shape;415;p21"/>
          <p:cNvCxnSpPr/>
          <p:nvPr/>
        </p:nvCxnSpPr>
        <p:spPr>
          <a:xfrm>
            <a:off x="2827274" y="173297"/>
            <a:ext cx="1576814" cy="0"/>
          </a:xfrm>
          <a:prstGeom prst="straightConnector1">
            <a:avLst/>
          </a:prstGeom>
          <a:noFill/>
          <a:ln w="19050" cap="flat" cmpd="sng">
            <a:solidFill>
              <a:srgbClr val="252747"/>
            </a:solidFill>
            <a:prstDash val="solid"/>
            <a:round/>
            <a:headEnd type="none" w="sm" len="sm"/>
            <a:tailEnd type="none" w="sm" len="sm"/>
          </a:ln>
        </p:spPr>
      </p:cxnSp>
      <p:grpSp>
        <p:nvGrpSpPr>
          <p:cNvPr id="416" name="Google Shape;416;p21"/>
          <p:cNvGrpSpPr/>
          <p:nvPr/>
        </p:nvGrpSpPr>
        <p:grpSpPr>
          <a:xfrm>
            <a:off x="2827274" y="188866"/>
            <a:ext cx="126940" cy="247491"/>
            <a:chOff x="0" y="-47625"/>
            <a:chExt cx="50149" cy="97774"/>
          </a:xfrm>
        </p:grpSpPr>
        <p:sp>
          <p:nvSpPr>
            <p:cNvPr id="417" name="Google Shape;417;p21"/>
            <p:cNvSpPr/>
            <p:nvPr/>
          </p:nvSpPr>
          <p:spPr>
            <a:xfrm>
              <a:off x="0" y="0"/>
              <a:ext cx="50149" cy="50149"/>
            </a:xfrm>
            <a:custGeom>
              <a:avLst/>
              <a:gdLst/>
              <a:ahLst/>
              <a:cxnLst/>
              <a:rect l="l" t="t" r="r" b="b"/>
              <a:pathLst>
                <a:path w="50149" h="50149" extrusionOk="0">
                  <a:moveTo>
                    <a:pt x="0" y="0"/>
                  </a:moveTo>
                  <a:lnTo>
                    <a:pt x="50149" y="0"/>
                  </a:lnTo>
                  <a:lnTo>
                    <a:pt x="50149" y="50149"/>
                  </a:lnTo>
                  <a:lnTo>
                    <a:pt x="0" y="50149"/>
                  </a:lnTo>
                  <a:close/>
                </a:path>
              </a:pathLst>
            </a:custGeom>
            <a:solidFill>
              <a:srgbClr val="252747"/>
            </a:solidFill>
            <a:ln>
              <a:noFill/>
            </a:ln>
          </p:spPr>
          <p:txBody>
            <a:bodyPr spcFirstLastPara="1" wrap="square" lIns="60950" tIns="30467" rIns="60950" bIns="30467" anchor="t" anchorCtr="0">
              <a:noAutofit/>
            </a:bodyPr>
            <a:lstStyle/>
            <a:p>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18" name="Google Shape;418;p21"/>
            <p:cNvSpPr txBox="1"/>
            <p:nvPr/>
          </p:nvSpPr>
          <p:spPr>
            <a:xfrm>
              <a:off x="0" y="-47625"/>
              <a:ext cx="50149" cy="97774"/>
            </a:xfrm>
            <a:prstGeom prst="rect">
              <a:avLst/>
            </a:prstGeom>
            <a:noFill/>
            <a:ln>
              <a:noFill/>
            </a:ln>
          </p:spPr>
          <p:txBody>
            <a:bodyPr spcFirstLastPara="1" wrap="square" lIns="33867" tIns="33867" rIns="33867" bIns="33867" anchor="ctr" anchorCtr="0">
              <a:noAutofit/>
            </a:bodyPr>
            <a:lstStyle/>
            <a:p>
              <a:pPr algn="ctr">
                <a:lnSpc>
                  <a:spcPct val="187000"/>
                </a:lnSpc>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grpSp>
      <p:cxnSp>
        <p:nvCxnSpPr>
          <p:cNvPr id="420" name="Google Shape;420;p21"/>
          <p:cNvCxnSpPr/>
          <p:nvPr/>
        </p:nvCxnSpPr>
        <p:spPr>
          <a:xfrm>
            <a:off x="5307594" y="173297"/>
            <a:ext cx="1576814" cy="0"/>
          </a:xfrm>
          <a:prstGeom prst="straightConnector1">
            <a:avLst/>
          </a:prstGeom>
          <a:noFill/>
          <a:ln w="19050" cap="flat" cmpd="sng">
            <a:solidFill>
              <a:srgbClr val="252747"/>
            </a:solidFill>
            <a:prstDash val="solid"/>
            <a:round/>
            <a:headEnd type="none" w="sm" len="sm"/>
            <a:tailEnd type="none" w="sm" len="sm"/>
          </a:ln>
        </p:spPr>
      </p:cxnSp>
      <p:grpSp>
        <p:nvGrpSpPr>
          <p:cNvPr id="421" name="Google Shape;421;p21"/>
          <p:cNvGrpSpPr/>
          <p:nvPr/>
        </p:nvGrpSpPr>
        <p:grpSpPr>
          <a:xfrm>
            <a:off x="5307593" y="188866"/>
            <a:ext cx="126940" cy="247491"/>
            <a:chOff x="0" y="-47625"/>
            <a:chExt cx="50149" cy="97774"/>
          </a:xfrm>
        </p:grpSpPr>
        <p:sp>
          <p:nvSpPr>
            <p:cNvPr id="422" name="Google Shape;422;p21"/>
            <p:cNvSpPr/>
            <p:nvPr/>
          </p:nvSpPr>
          <p:spPr>
            <a:xfrm>
              <a:off x="0" y="0"/>
              <a:ext cx="50149" cy="50149"/>
            </a:xfrm>
            <a:custGeom>
              <a:avLst/>
              <a:gdLst/>
              <a:ahLst/>
              <a:cxnLst/>
              <a:rect l="l" t="t" r="r" b="b"/>
              <a:pathLst>
                <a:path w="50149" h="50149" extrusionOk="0">
                  <a:moveTo>
                    <a:pt x="0" y="0"/>
                  </a:moveTo>
                  <a:lnTo>
                    <a:pt x="50149" y="0"/>
                  </a:lnTo>
                  <a:lnTo>
                    <a:pt x="50149" y="50149"/>
                  </a:lnTo>
                  <a:lnTo>
                    <a:pt x="0" y="50149"/>
                  </a:lnTo>
                  <a:close/>
                </a:path>
              </a:pathLst>
            </a:custGeom>
            <a:solidFill>
              <a:srgbClr val="252747"/>
            </a:solidFill>
            <a:ln>
              <a:noFill/>
            </a:ln>
          </p:spPr>
          <p:txBody>
            <a:bodyPr spcFirstLastPara="1" wrap="square" lIns="60950" tIns="30467" rIns="60950" bIns="30467" anchor="t" anchorCtr="0">
              <a:noAutofit/>
            </a:bodyPr>
            <a:lstStyle/>
            <a:p>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23" name="Google Shape;423;p21"/>
            <p:cNvSpPr txBox="1"/>
            <p:nvPr/>
          </p:nvSpPr>
          <p:spPr>
            <a:xfrm>
              <a:off x="0" y="-47625"/>
              <a:ext cx="50149" cy="97774"/>
            </a:xfrm>
            <a:prstGeom prst="rect">
              <a:avLst/>
            </a:prstGeom>
            <a:noFill/>
            <a:ln>
              <a:noFill/>
            </a:ln>
          </p:spPr>
          <p:txBody>
            <a:bodyPr spcFirstLastPara="1" wrap="square" lIns="33867" tIns="33867" rIns="33867" bIns="33867" anchor="ctr" anchorCtr="0">
              <a:noAutofit/>
            </a:bodyPr>
            <a:lstStyle/>
            <a:p>
              <a:pPr algn="ctr">
                <a:lnSpc>
                  <a:spcPct val="187000"/>
                </a:lnSpc>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grpSp>
      <p:cxnSp>
        <p:nvCxnSpPr>
          <p:cNvPr id="425" name="Google Shape;425;p21"/>
          <p:cNvCxnSpPr/>
          <p:nvPr/>
        </p:nvCxnSpPr>
        <p:spPr>
          <a:xfrm>
            <a:off x="7787913" y="173297"/>
            <a:ext cx="1576814" cy="0"/>
          </a:xfrm>
          <a:prstGeom prst="straightConnector1">
            <a:avLst/>
          </a:prstGeom>
          <a:noFill/>
          <a:ln w="19050" cap="flat" cmpd="sng">
            <a:solidFill>
              <a:srgbClr val="252747"/>
            </a:solidFill>
            <a:prstDash val="solid"/>
            <a:round/>
            <a:headEnd type="none" w="sm" len="sm"/>
            <a:tailEnd type="none" w="sm" len="sm"/>
          </a:ln>
        </p:spPr>
      </p:cxnSp>
      <p:grpSp>
        <p:nvGrpSpPr>
          <p:cNvPr id="426" name="Google Shape;426;p21"/>
          <p:cNvGrpSpPr/>
          <p:nvPr/>
        </p:nvGrpSpPr>
        <p:grpSpPr>
          <a:xfrm>
            <a:off x="7787913" y="188866"/>
            <a:ext cx="126940" cy="247491"/>
            <a:chOff x="0" y="-47625"/>
            <a:chExt cx="50149" cy="97774"/>
          </a:xfrm>
        </p:grpSpPr>
        <p:sp>
          <p:nvSpPr>
            <p:cNvPr id="427" name="Google Shape;427;p21"/>
            <p:cNvSpPr/>
            <p:nvPr/>
          </p:nvSpPr>
          <p:spPr>
            <a:xfrm>
              <a:off x="0" y="0"/>
              <a:ext cx="50149" cy="50149"/>
            </a:xfrm>
            <a:custGeom>
              <a:avLst/>
              <a:gdLst/>
              <a:ahLst/>
              <a:cxnLst/>
              <a:rect l="l" t="t" r="r" b="b"/>
              <a:pathLst>
                <a:path w="50149" h="50149" extrusionOk="0">
                  <a:moveTo>
                    <a:pt x="0" y="0"/>
                  </a:moveTo>
                  <a:lnTo>
                    <a:pt x="50149" y="0"/>
                  </a:lnTo>
                  <a:lnTo>
                    <a:pt x="50149" y="50149"/>
                  </a:lnTo>
                  <a:lnTo>
                    <a:pt x="0" y="50149"/>
                  </a:lnTo>
                  <a:close/>
                </a:path>
              </a:pathLst>
            </a:custGeom>
            <a:solidFill>
              <a:srgbClr val="252747"/>
            </a:solidFill>
            <a:ln>
              <a:noFill/>
            </a:ln>
          </p:spPr>
          <p:txBody>
            <a:bodyPr spcFirstLastPara="1" wrap="square" lIns="60950" tIns="30467" rIns="60950" bIns="30467" anchor="t" anchorCtr="0">
              <a:noAutofit/>
            </a:bodyPr>
            <a:lstStyle/>
            <a:p>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28" name="Google Shape;428;p21"/>
            <p:cNvSpPr txBox="1"/>
            <p:nvPr/>
          </p:nvSpPr>
          <p:spPr>
            <a:xfrm>
              <a:off x="0" y="-47625"/>
              <a:ext cx="50149" cy="97774"/>
            </a:xfrm>
            <a:prstGeom prst="rect">
              <a:avLst/>
            </a:prstGeom>
            <a:noFill/>
            <a:ln>
              <a:noFill/>
            </a:ln>
          </p:spPr>
          <p:txBody>
            <a:bodyPr spcFirstLastPara="1" wrap="square" lIns="33867" tIns="33867" rIns="33867" bIns="33867" anchor="ctr" anchorCtr="0">
              <a:noAutofit/>
            </a:bodyPr>
            <a:lstStyle/>
            <a:p>
              <a:pPr algn="ctr">
                <a:lnSpc>
                  <a:spcPct val="187000"/>
                </a:lnSpc>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grpSp>
      <p:cxnSp>
        <p:nvCxnSpPr>
          <p:cNvPr id="430" name="Google Shape;430;p21"/>
          <p:cNvCxnSpPr/>
          <p:nvPr/>
        </p:nvCxnSpPr>
        <p:spPr>
          <a:xfrm>
            <a:off x="10268232" y="173297"/>
            <a:ext cx="1576814" cy="0"/>
          </a:xfrm>
          <a:prstGeom prst="straightConnector1">
            <a:avLst/>
          </a:prstGeom>
          <a:noFill/>
          <a:ln w="19050" cap="flat" cmpd="sng">
            <a:solidFill>
              <a:srgbClr val="252747"/>
            </a:solidFill>
            <a:prstDash val="solid"/>
            <a:round/>
            <a:headEnd type="none" w="sm" len="sm"/>
            <a:tailEnd type="none" w="sm" len="sm"/>
          </a:ln>
        </p:spPr>
      </p:cxnSp>
      <p:grpSp>
        <p:nvGrpSpPr>
          <p:cNvPr id="431" name="Google Shape;431;p21"/>
          <p:cNvGrpSpPr/>
          <p:nvPr/>
        </p:nvGrpSpPr>
        <p:grpSpPr>
          <a:xfrm>
            <a:off x="10268232" y="188866"/>
            <a:ext cx="126940" cy="247491"/>
            <a:chOff x="0" y="-47625"/>
            <a:chExt cx="50149" cy="97774"/>
          </a:xfrm>
        </p:grpSpPr>
        <p:sp>
          <p:nvSpPr>
            <p:cNvPr id="432" name="Google Shape;432;p21"/>
            <p:cNvSpPr/>
            <p:nvPr/>
          </p:nvSpPr>
          <p:spPr>
            <a:xfrm>
              <a:off x="0" y="0"/>
              <a:ext cx="50149" cy="50149"/>
            </a:xfrm>
            <a:custGeom>
              <a:avLst/>
              <a:gdLst/>
              <a:ahLst/>
              <a:cxnLst/>
              <a:rect l="l" t="t" r="r" b="b"/>
              <a:pathLst>
                <a:path w="50149" h="50149" extrusionOk="0">
                  <a:moveTo>
                    <a:pt x="0" y="0"/>
                  </a:moveTo>
                  <a:lnTo>
                    <a:pt x="50149" y="0"/>
                  </a:lnTo>
                  <a:lnTo>
                    <a:pt x="50149" y="50149"/>
                  </a:lnTo>
                  <a:lnTo>
                    <a:pt x="0" y="50149"/>
                  </a:lnTo>
                  <a:close/>
                </a:path>
              </a:pathLst>
            </a:custGeom>
            <a:solidFill>
              <a:srgbClr val="252747"/>
            </a:solidFill>
            <a:ln>
              <a:noFill/>
            </a:ln>
          </p:spPr>
          <p:txBody>
            <a:bodyPr spcFirstLastPara="1" wrap="square" lIns="60950" tIns="30467" rIns="60950" bIns="30467" anchor="t" anchorCtr="0">
              <a:noAutofit/>
            </a:bodyPr>
            <a:lstStyle/>
            <a:p>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33" name="Google Shape;433;p21"/>
            <p:cNvSpPr txBox="1"/>
            <p:nvPr/>
          </p:nvSpPr>
          <p:spPr>
            <a:xfrm>
              <a:off x="0" y="-47625"/>
              <a:ext cx="50149" cy="97774"/>
            </a:xfrm>
            <a:prstGeom prst="rect">
              <a:avLst/>
            </a:prstGeom>
            <a:noFill/>
            <a:ln>
              <a:noFill/>
            </a:ln>
          </p:spPr>
          <p:txBody>
            <a:bodyPr spcFirstLastPara="1" wrap="square" lIns="33867" tIns="33867" rIns="33867" bIns="33867" anchor="ctr" anchorCtr="0">
              <a:noAutofit/>
            </a:bodyPr>
            <a:lstStyle/>
            <a:p>
              <a:pPr algn="ctr">
                <a:lnSpc>
                  <a:spcPct val="187000"/>
                </a:lnSpc>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35" name="Google Shape;435;p21"/>
          <p:cNvGrpSpPr/>
          <p:nvPr/>
        </p:nvGrpSpPr>
        <p:grpSpPr>
          <a:xfrm rot="5400000">
            <a:off x="5684325" y="991619"/>
            <a:ext cx="211817" cy="838341"/>
            <a:chOff x="0" y="-24821"/>
            <a:chExt cx="423633" cy="1676683"/>
          </a:xfrm>
        </p:grpSpPr>
        <p:grpSp>
          <p:nvGrpSpPr>
            <p:cNvPr id="436" name="Google Shape;436;p21"/>
            <p:cNvGrpSpPr/>
            <p:nvPr/>
          </p:nvGrpSpPr>
          <p:grpSpPr>
            <a:xfrm>
              <a:off x="0" y="1203407"/>
              <a:ext cx="423633" cy="448455"/>
              <a:chOff x="0" y="-47625"/>
              <a:chExt cx="812800" cy="860425"/>
            </a:xfrm>
          </p:grpSpPr>
          <p:sp>
            <p:nvSpPr>
              <p:cNvPr id="437" name="Google Shape;437;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8C4C5"/>
              </a:solidFill>
              <a:ln>
                <a:noFill/>
              </a:ln>
            </p:spPr>
            <p:txBody>
              <a:bodyPr spcFirstLastPara="1" wrap="square" lIns="60950" tIns="30467" rIns="60950" bIns="30467" anchor="t" anchorCtr="0">
                <a:noAutofit/>
              </a:bodyPr>
              <a:lstStyle/>
              <a:p>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38" name="Google Shape;438;p21"/>
              <p:cNvSpPr txBox="1"/>
              <p:nvPr/>
            </p:nvSpPr>
            <p:spPr>
              <a:xfrm>
                <a:off x="76200" y="-47625"/>
                <a:ext cx="660400" cy="784225"/>
              </a:xfrm>
              <a:prstGeom prst="rect">
                <a:avLst/>
              </a:prstGeom>
              <a:noFill/>
              <a:ln>
                <a:noFill/>
              </a:ln>
            </p:spPr>
            <p:txBody>
              <a:bodyPr spcFirstLastPara="1" wrap="square" lIns="53767" tIns="53767" rIns="53767" bIns="53767" anchor="ctr" anchorCtr="0">
                <a:noAutofit/>
              </a:bodyPr>
              <a:lstStyle/>
              <a:p>
                <a:pPr algn="ctr">
                  <a:lnSpc>
                    <a:spcPct val="473000"/>
                  </a:lnSpc>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39" name="Google Shape;439;p21"/>
            <p:cNvGrpSpPr/>
            <p:nvPr/>
          </p:nvGrpSpPr>
          <p:grpSpPr>
            <a:xfrm>
              <a:off x="0" y="589293"/>
              <a:ext cx="423614" cy="448435"/>
              <a:chOff x="0" y="-47625"/>
              <a:chExt cx="812800" cy="860425"/>
            </a:xfrm>
          </p:grpSpPr>
          <p:sp>
            <p:nvSpPr>
              <p:cNvPr id="440" name="Google Shape;440;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8C4C5"/>
              </a:solidFill>
              <a:ln>
                <a:noFill/>
              </a:ln>
            </p:spPr>
            <p:txBody>
              <a:bodyPr spcFirstLastPara="1" wrap="square" lIns="60950" tIns="30467" rIns="60950" bIns="30467" anchor="t" anchorCtr="0">
                <a:noAutofit/>
              </a:bodyPr>
              <a:lstStyle/>
              <a:p>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41" name="Google Shape;441;p21"/>
              <p:cNvSpPr txBox="1"/>
              <p:nvPr/>
            </p:nvSpPr>
            <p:spPr>
              <a:xfrm>
                <a:off x="76200" y="-47625"/>
                <a:ext cx="660400" cy="784225"/>
              </a:xfrm>
              <a:prstGeom prst="rect">
                <a:avLst/>
              </a:prstGeom>
              <a:noFill/>
              <a:ln>
                <a:noFill/>
              </a:ln>
            </p:spPr>
            <p:txBody>
              <a:bodyPr spcFirstLastPara="1" wrap="square" lIns="53767" tIns="53767" rIns="53767" bIns="53767" anchor="ctr" anchorCtr="0">
                <a:noAutofit/>
              </a:bodyPr>
              <a:lstStyle/>
              <a:p>
                <a:pPr algn="ctr">
                  <a:lnSpc>
                    <a:spcPct val="473000"/>
                  </a:lnSpc>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42" name="Google Shape;442;p21"/>
            <p:cNvGrpSpPr/>
            <p:nvPr/>
          </p:nvGrpSpPr>
          <p:grpSpPr>
            <a:xfrm>
              <a:off x="0" y="-24821"/>
              <a:ext cx="423614" cy="448435"/>
              <a:chOff x="0" y="-47625"/>
              <a:chExt cx="812800" cy="860425"/>
            </a:xfrm>
          </p:grpSpPr>
          <p:sp>
            <p:nvSpPr>
              <p:cNvPr id="443" name="Google Shape;443;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8C4C5"/>
              </a:solidFill>
              <a:ln>
                <a:noFill/>
              </a:ln>
            </p:spPr>
            <p:txBody>
              <a:bodyPr spcFirstLastPara="1" wrap="square" lIns="60950" tIns="30467" rIns="60950" bIns="30467" anchor="t" anchorCtr="0">
                <a:noAutofit/>
              </a:bodyPr>
              <a:lstStyle/>
              <a:p>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44" name="Google Shape;444;p21"/>
              <p:cNvSpPr txBox="1"/>
              <p:nvPr/>
            </p:nvSpPr>
            <p:spPr>
              <a:xfrm>
                <a:off x="76200" y="-47625"/>
                <a:ext cx="660400" cy="784225"/>
              </a:xfrm>
              <a:prstGeom prst="rect">
                <a:avLst/>
              </a:prstGeom>
              <a:noFill/>
              <a:ln>
                <a:noFill/>
              </a:ln>
            </p:spPr>
            <p:txBody>
              <a:bodyPr spcFirstLastPara="1" wrap="square" lIns="53767" tIns="53767" rIns="53767" bIns="53767" anchor="ctr" anchorCtr="0">
                <a:noAutofit/>
              </a:bodyPr>
              <a:lstStyle/>
              <a:p>
                <a:pPr algn="ctr">
                  <a:lnSpc>
                    <a:spcPct val="473000"/>
                  </a:lnSpc>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grpSp>
      </p:grpSp>
      <p:sp>
        <p:nvSpPr>
          <p:cNvPr id="445" name="Google Shape;445;p21"/>
          <p:cNvSpPr/>
          <p:nvPr/>
        </p:nvSpPr>
        <p:spPr>
          <a:xfrm flipH="1">
            <a:off x="0" y="5362997"/>
            <a:ext cx="1495003" cy="1495003"/>
          </a:xfrm>
          <a:custGeom>
            <a:avLst/>
            <a:gdLst/>
            <a:ahLst/>
            <a:cxnLst/>
            <a:rect l="l" t="t" r="r" b="b"/>
            <a:pathLst>
              <a:path w="2242504" h="2242504" extrusionOk="0">
                <a:moveTo>
                  <a:pt x="2242504" y="0"/>
                </a:moveTo>
                <a:lnTo>
                  <a:pt x="0" y="0"/>
                </a:lnTo>
                <a:lnTo>
                  <a:pt x="0" y="2242504"/>
                </a:lnTo>
                <a:lnTo>
                  <a:pt x="2242504" y="2242504"/>
                </a:lnTo>
                <a:lnTo>
                  <a:pt x="2242504" y="0"/>
                </a:lnTo>
                <a:close/>
              </a:path>
            </a:pathLst>
          </a:custGeom>
          <a:blipFill rotWithShape="1">
            <a:blip r:embed="rId4"/>
            <a:stretch>
              <a:fillRect/>
            </a:stretch>
          </a:blipFill>
          <a:ln>
            <a:noFill/>
          </a:ln>
        </p:spPr>
        <p:txBody>
          <a:bodyPr spcFirstLastPara="1" wrap="square" lIns="60950" tIns="30467" rIns="60950" bIns="30467" anchor="t" anchorCtr="0">
            <a:noAutofit/>
          </a:bodyPr>
          <a:lstStyle/>
          <a:p>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 name="TextBox 1"/>
          <p:cNvSpPr txBox="1"/>
          <p:nvPr/>
        </p:nvSpPr>
        <p:spPr>
          <a:xfrm>
            <a:off x="1878832" y="1731061"/>
            <a:ext cx="2284095" cy="2522855"/>
          </a:xfrm>
          <a:prstGeom prst="rect">
            <a:avLst/>
          </a:prstGeom>
          <a:noFill/>
        </p:spPr>
        <p:txBody>
          <a:bodyPr wrap="none" rtlCol="0">
            <a:spAutoFit/>
          </a:bodyPr>
          <a:lstStyle/>
          <a:p>
            <a:pPr algn="ctr"/>
            <a:r>
              <a:rPr lang="en-US" sz="5400">
                <a:solidFill>
                  <a:srgbClr val="002060"/>
                </a:solidFill>
                <a:latin typeface="Arial" panose="020B0604020202020204" pitchFamily="34" charset="0"/>
                <a:cs typeface="Arial" panose="020B0604020202020204" pitchFamily="34" charset="0"/>
              </a:rPr>
              <a:t>01</a:t>
            </a:r>
            <a:endParaRPr lang="en-US" sz="5400">
              <a:solidFill>
                <a:srgbClr val="002060"/>
              </a:solidFill>
              <a:latin typeface="Arial" panose="020B0604020202020204" pitchFamily="34" charset="0"/>
              <a:cs typeface="Arial" panose="020B0604020202020204" pitchFamily="34" charset="0"/>
            </a:endParaRPr>
          </a:p>
          <a:p>
            <a:pPr algn="ctr"/>
            <a:r>
              <a:rPr lang="en-US" sz="3200">
                <a:solidFill>
                  <a:srgbClr val="002060"/>
                </a:solidFill>
                <a:latin typeface="Arial" panose="020B0604020202020204" pitchFamily="34" charset="0"/>
                <a:cs typeface="Arial" panose="020B0604020202020204" pitchFamily="34" charset="0"/>
              </a:rPr>
              <a:t>Quách </a:t>
            </a:r>
            <a:endParaRPr lang="en-US" sz="3200">
              <a:solidFill>
                <a:srgbClr val="002060"/>
              </a:solidFill>
              <a:latin typeface="Arial" panose="020B0604020202020204" pitchFamily="34" charset="0"/>
              <a:cs typeface="Arial" panose="020B0604020202020204" pitchFamily="34" charset="0"/>
            </a:endParaRPr>
          </a:p>
          <a:p>
            <a:pPr algn="ctr"/>
            <a:r>
              <a:rPr lang="en-US" sz="3200">
                <a:solidFill>
                  <a:srgbClr val="002060"/>
                </a:solidFill>
                <a:latin typeface="Arial" panose="020B0604020202020204" pitchFamily="34" charset="0"/>
                <a:cs typeface="Arial" panose="020B0604020202020204" pitchFamily="34" charset="0"/>
              </a:rPr>
              <a:t>Thanh Điền</a:t>
            </a:r>
            <a:endParaRPr lang="en-US" sz="3200">
              <a:solidFill>
                <a:srgbClr val="002060"/>
              </a:solidFill>
              <a:latin typeface="Arial" panose="020B0604020202020204" pitchFamily="34" charset="0"/>
              <a:cs typeface="Arial" panose="020B0604020202020204" pitchFamily="34" charset="0"/>
            </a:endParaRPr>
          </a:p>
          <a:p>
            <a:pPr algn="ctr"/>
            <a:r>
              <a:rPr lang="en-US" sz="2000">
                <a:solidFill>
                  <a:srgbClr val="002060"/>
                </a:solidFill>
                <a:latin typeface="Arial" panose="020B0604020202020204" pitchFamily="34" charset="0"/>
                <a:cs typeface="Arial" panose="020B0604020202020204" pitchFamily="34" charset="0"/>
              </a:rPr>
              <a:t>2210754</a:t>
            </a:r>
            <a:endParaRPr lang="en-US" sz="2000">
              <a:solidFill>
                <a:srgbClr val="002060"/>
              </a:solidFill>
              <a:latin typeface="Arial" panose="020B0604020202020204" pitchFamily="34" charset="0"/>
              <a:cs typeface="Arial" panose="020B0604020202020204" pitchFamily="34" charset="0"/>
            </a:endParaRPr>
          </a:p>
          <a:p>
            <a:pPr algn="ctr"/>
            <a:endParaRPr lang="en-US" sz="2000">
              <a:solidFill>
                <a:srgbClr val="002060"/>
              </a:solidFill>
              <a:latin typeface="Arial" panose="020B0604020202020204" pitchFamily="34" charset="0"/>
              <a:cs typeface="Arial" panose="020B0604020202020204" pitchFamily="34" charset="0"/>
            </a:endParaRPr>
          </a:p>
        </p:txBody>
      </p:sp>
      <p:sp>
        <p:nvSpPr>
          <p:cNvPr id="4" name="TextBox 3"/>
          <p:cNvSpPr txBox="1"/>
          <p:nvPr/>
        </p:nvSpPr>
        <p:spPr>
          <a:xfrm>
            <a:off x="4902247" y="1734924"/>
            <a:ext cx="2012315" cy="2214880"/>
          </a:xfrm>
          <a:prstGeom prst="rect">
            <a:avLst/>
          </a:prstGeom>
          <a:noFill/>
        </p:spPr>
        <p:txBody>
          <a:bodyPr wrap="none" rtlCol="0">
            <a:spAutoFit/>
          </a:bodyPr>
          <a:lstStyle/>
          <a:p>
            <a:pPr algn="ctr"/>
            <a:r>
              <a:rPr lang="en-US" sz="5400">
                <a:solidFill>
                  <a:srgbClr val="002060"/>
                </a:solidFill>
                <a:latin typeface="Arial" panose="020B0604020202020204" pitchFamily="34" charset="0"/>
                <a:cs typeface="Arial" panose="020B0604020202020204" pitchFamily="34" charset="0"/>
              </a:rPr>
              <a:t>02</a:t>
            </a:r>
            <a:endParaRPr lang="en-US" sz="5400">
              <a:solidFill>
                <a:srgbClr val="002060"/>
              </a:solidFill>
              <a:latin typeface="Arial" panose="020B0604020202020204" pitchFamily="34" charset="0"/>
              <a:cs typeface="Arial" panose="020B0604020202020204" pitchFamily="34" charset="0"/>
            </a:endParaRPr>
          </a:p>
          <a:p>
            <a:pPr algn="ctr"/>
            <a:r>
              <a:rPr lang="en-US" sz="3200">
                <a:solidFill>
                  <a:srgbClr val="002060"/>
                </a:solidFill>
                <a:latin typeface="Arial" panose="020B0604020202020204" pitchFamily="34" charset="0"/>
                <a:cs typeface="Arial" panose="020B0604020202020204" pitchFamily="34" charset="0"/>
              </a:rPr>
              <a:t>Hoàng </a:t>
            </a:r>
            <a:endParaRPr lang="en-US" sz="3200">
              <a:solidFill>
                <a:srgbClr val="002060"/>
              </a:solidFill>
              <a:latin typeface="Arial" panose="020B0604020202020204" pitchFamily="34" charset="0"/>
              <a:cs typeface="Arial" panose="020B0604020202020204" pitchFamily="34" charset="0"/>
            </a:endParaRPr>
          </a:p>
          <a:p>
            <a:pPr algn="ctr"/>
            <a:r>
              <a:rPr lang="en-US" sz="3200">
                <a:solidFill>
                  <a:srgbClr val="002060"/>
                </a:solidFill>
                <a:latin typeface="Arial" panose="020B0604020202020204" pitchFamily="34" charset="0"/>
                <a:cs typeface="Arial" panose="020B0604020202020204" pitchFamily="34" charset="0"/>
              </a:rPr>
              <a:t>Minh Hiếu</a:t>
            </a:r>
            <a:endParaRPr lang="en-US" sz="3200">
              <a:solidFill>
                <a:srgbClr val="002060"/>
              </a:solidFill>
              <a:latin typeface="Arial" panose="020B0604020202020204" pitchFamily="34" charset="0"/>
              <a:cs typeface="Arial" panose="020B0604020202020204" pitchFamily="34" charset="0"/>
            </a:endParaRPr>
          </a:p>
          <a:p>
            <a:pPr algn="ctr"/>
            <a:r>
              <a:rPr lang="en-US" sz="2000">
                <a:solidFill>
                  <a:srgbClr val="002060"/>
                </a:solidFill>
                <a:latin typeface="Arial" panose="020B0604020202020204" pitchFamily="34" charset="0"/>
                <a:cs typeface="Arial" panose="020B0604020202020204" pitchFamily="34" charset="0"/>
              </a:rPr>
              <a:t>2210986</a:t>
            </a:r>
            <a:endParaRPr lang="en-US" sz="2000">
              <a:solidFill>
                <a:srgbClr val="002060"/>
              </a:solidFill>
              <a:latin typeface="Arial" panose="020B0604020202020204" pitchFamily="34" charset="0"/>
              <a:cs typeface="Arial" panose="020B0604020202020204" pitchFamily="34" charset="0"/>
            </a:endParaRPr>
          </a:p>
        </p:txBody>
      </p:sp>
      <p:sp>
        <p:nvSpPr>
          <p:cNvPr id="5" name="TextBox 4"/>
          <p:cNvSpPr txBox="1"/>
          <p:nvPr/>
        </p:nvSpPr>
        <p:spPr>
          <a:xfrm>
            <a:off x="7921533" y="1731062"/>
            <a:ext cx="1748790" cy="2214880"/>
          </a:xfrm>
          <a:prstGeom prst="rect">
            <a:avLst/>
          </a:prstGeom>
          <a:noFill/>
        </p:spPr>
        <p:txBody>
          <a:bodyPr wrap="none" rtlCol="0">
            <a:spAutoFit/>
          </a:bodyPr>
          <a:lstStyle/>
          <a:p>
            <a:pPr algn="ctr"/>
            <a:r>
              <a:rPr lang="en-US" sz="5400">
                <a:solidFill>
                  <a:srgbClr val="002060"/>
                </a:solidFill>
                <a:latin typeface="Arial" panose="020B0604020202020204" pitchFamily="34" charset="0"/>
                <a:cs typeface="Arial" panose="020B0604020202020204" pitchFamily="34" charset="0"/>
              </a:rPr>
              <a:t>03</a:t>
            </a:r>
            <a:endParaRPr lang="en-US" sz="5400">
              <a:solidFill>
                <a:srgbClr val="002060"/>
              </a:solidFill>
              <a:latin typeface="Arial" panose="020B0604020202020204" pitchFamily="34" charset="0"/>
              <a:cs typeface="Arial" panose="020B0604020202020204" pitchFamily="34" charset="0"/>
            </a:endParaRPr>
          </a:p>
          <a:p>
            <a:pPr algn="ctr"/>
            <a:r>
              <a:rPr lang="en-US" sz="3200">
                <a:solidFill>
                  <a:srgbClr val="002060"/>
                </a:solidFill>
                <a:latin typeface="Arial" panose="020B0604020202020204" pitchFamily="34" charset="0"/>
                <a:cs typeface="Arial" panose="020B0604020202020204" pitchFamily="34" charset="0"/>
              </a:rPr>
              <a:t>Đoàn </a:t>
            </a:r>
            <a:endParaRPr lang="en-US" sz="3200">
              <a:solidFill>
                <a:srgbClr val="002060"/>
              </a:solidFill>
              <a:latin typeface="Arial" panose="020B0604020202020204" pitchFamily="34" charset="0"/>
              <a:cs typeface="Arial" panose="020B0604020202020204" pitchFamily="34" charset="0"/>
            </a:endParaRPr>
          </a:p>
          <a:p>
            <a:pPr algn="ctr"/>
            <a:r>
              <a:rPr lang="en-US" sz="3200">
                <a:solidFill>
                  <a:srgbClr val="002060"/>
                </a:solidFill>
                <a:latin typeface="Arial" panose="020B0604020202020204" pitchFamily="34" charset="0"/>
                <a:cs typeface="Arial" panose="020B0604020202020204" pitchFamily="34" charset="0"/>
              </a:rPr>
              <a:t>Trí Hùng</a:t>
            </a:r>
            <a:endParaRPr lang="en-US" sz="3200">
              <a:solidFill>
                <a:srgbClr val="002060"/>
              </a:solidFill>
              <a:latin typeface="Arial" panose="020B0604020202020204" pitchFamily="34" charset="0"/>
              <a:cs typeface="Arial" panose="020B0604020202020204" pitchFamily="34" charset="0"/>
            </a:endParaRPr>
          </a:p>
          <a:p>
            <a:pPr algn="ctr"/>
            <a:r>
              <a:rPr lang="en-US" sz="2000">
                <a:solidFill>
                  <a:srgbClr val="002060"/>
                </a:solidFill>
                <a:latin typeface="Arial" panose="020B0604020202020204" pitchFamily="34" charset="0"/>
                <a:cs typeface="Arial" panose="020B0604020202020204" pitchFamily="34" charset="0"/>
              </a:rPr>
              <a:t>2211322</a:t>
            </a:r>
            <a:endParaRPr lang="en-US" sz="2000">
              <a:solidFill>
                <a:srgbClr val="002060"/>
              </a:solidFill>
              <a:latin typeface="Arial" panose="020B0604020202020204" pitchFamily="34" charset="0"/>
              <a:cs typeface="Arial" panose="020B0604020202020204" pitchFamily="34" charset="0"/>
            </a:endParaRPr>
          </a:p>
        </p:txBody>
      </p:sp>
      <p:sp>
        <p:nvSpPr>
          <p:cNvPr id="6" name="TextBox 5"/>
          <p:cNvSpPr txBox="1"/>
          <p:nvPr/>
        </p:nvSpPr>
        <p:spPr>
          <a:xfrm>
            <a:off x="3331838" y="4091094"/>
            <a:ext cx="1968500" cy="2214880"/>
          </a:xfrm>
          <a:prstGeom prst="rect">
            <a:avLst/>
          </a:prstGeom>
          <a:noFill/>
        </p:spPr>
        <p:txBody>
          <a:bodyPr wrap="none" rtlCol="0">
            <a:spAutoFit/>
          </a:bodyPr>
          <a:lstStyle/>
          <a:p>
            <a:pPr algn="ctr"/>
            <a:r>
              <a:rPr lang="en-US" sz="5400">
                <a:solidFill>
                  <a:srgbClr val="002060"/>
                </a:solidFill>
                <a:latin typeface="Arial" panose="020B0604020202020204" pitchFamily="34" charset="0"/>
                <a:cs typeface="Arial" panose="020B0604020202020204" pitchFamily="34" charset="0"/>
              </a:rPr>
              <a:t>04</a:t>
            </a:r>
            <a:endParaRPr lang="en-US" sz="5400">
              <a:solidFill>
                <a:srgbClr val="002060"/>
              </a:solidFill>
              <a:latin typeface="Arial" panose="020B0604020202020204" pitchFamily="34" charset="0"/>
              <a:cs typeface="Arial" panose="020B0604020202020204" pitchFamily="34" charset="0"/>
            </a:endParaRPr>
          </a:p>
          <a:p>
            <a:pPr algn="ctr"/>
            <a:r>
              <a:rPr lang="en-US" sz="3200">
                <a:solidFill>
                  <a:srgbClr val="002060"/>
                </a:solidFill>
                <a:latin typeface="Arial" panose="020B0604020202020204" pitchFamily="34" charset="0"/>
                <a:cs typeface="Arial" panose="020B0604020202020204" pitchFamily="34" charset="0"/>
              </a:rPr>
              <a:t>Lê</a:t>
            </a:r>
            <a:endParaRPr lang="en-US" sz="3200">
              <a:solidFill>
                <a:srgbClr val="002060"/>
              </a:solidFill>
              <a:latin typeface="Arial" panose="020B0604020202020204" pitchFamily="34" charset="0"/>
              <a:cs typeface="Arial" panose="020B0604020202020204" pitchFamily="34" charset="0"/>
            </a:endParaRPr>
          </a:p>
          <a:p>
            <a:pPr algn="ctr"/>
            <a:r>
              <a:rPr lang="en-US" sz="3200">
                <a:solidFill>
                  <a:srgbClr val="002060"/>
                </a:solidFill>
                <a:latin typeface="Arial" panose="020B0604020202020204" pitchFamily="34" charset="0"/>
                <a:cs typeface="Arial" panose="020B0604020202020204" pitchFamily="34" charset="0"/>
              </a:rPr>
              <a:t>Bá Khánh</a:t>
            </a:r>
            <a:endParaRPr lang="en-US" sz="3200">
              <a:solidFill>
                <a:srgbClr val="002060"/>
              </a:solidFill>
              <a:latin typeface="Arial" panose="020B0604020202020204" pitchFamily="34" charset="0"/>
              <a:cs typeface="Arial" panose="020B0604020202020204" pitchFamily="34" charset="0"/>
            </a:endParaRPr>
          </a:p>
          <a:p>
            <a:pPr algn="ctr"/>
            <a:r>
              <a:rPr lang="en-US" sz="2000">
                <a:solidFill>
                  <a:srgbClr val="002060"/>
                </a:solidFill>
                <a:latin typeface="Arial" panose="020B0604020202020204" pitchFamily="34" charset="0"/>
                <a:cs typeface="Arial" panose="020B0604020202020204" pitchFamily="34" charset="0"/>
              </a:rPr>
              <a:t>2211509</a:t>
            </a:r>
            <a:endParaRPr lang="en-US" sz="2000">
              <a:solidFill>
                <a:srgbClr val="002060"/>
              </a:solidFill>
              <a:latin typeface="Arial" panose="020B0604020202020204" pitchFamily="34" charset="0"/>
              <a:cs typeface="Arial" panose="020B0604020202020204" pitchFamily="34" charset="0"/>
            </a:endParaRPr>
          </a:p>
        </p:txBody>
      </p:sp>
      <p:sp>
        <p:nvSpPr>
          <p:cNvPr id="7" name="TextBox 6"/>
          <p:cNvSpPr txBox="1"/>
          <p:nvPr/>
        </p:nvSpPr>
        <p:spPr>
          <a:xfrm>
            <a:off x="6292733" y="4094433"/>
            <a:ext cx="2303145" cy="2214880"/>
          </a:xfrm>
          <a:prstGeom prst="rect">
            <a:avLst/>
          </a:prstGeom>
          <a:noFill/>
        </p:spPr>
        <p:txBody>
          <a:bodyPr wrap="none" rtlCol="0">
            <a:spAutoFit/>
          </a:bodyPr>
          <a:lstStyle/>
          <a:p>
            <a:pPr algn="ctr"/>
            <a:r>
              <a:rPr lang="en-US" sz="5400">
                <a:solidFill>
                  <a:srgbClr val="002060"/>
                </a:solidFill>
                <a:latin typeface="Arial" panose="020B0604020202020204" pitchFamily="34" charset="0"/>
                <a:cs typeface="Arial" panose="020B0604020202020204" pitchFamily="34" charset="0"/>
              </a:rPr>
              <a:t>05</a:t>
            </a:r>
            <a:endParaRPr lang="en-US" sz="5400">
              <a:solidFill>
                <a:srgbClr val="002060"/>
              </a:solidFill>
              <a:latin typeface="Arial" panose="020B0604020202020204" pitchFamily="34" charset="0"/>
              <a:cs typeface="Arial" panose="020B0604020202020204" pitchFamily="34" charset="0"/>
            </a:endParaRPr>
          </a:p>
          <a:p>
            <a:pPr algn="ctr"/>
            <a:r>
              <a:rPr lang="en-US" sz="3200">
                <a:solidFill>
                  <a:srgbClr val="002060"/>
                </a:solidFill>
                <a:latin typeface="Arial" panose="020B0604020202020204" pitchFamily="34" charset="0"/>
                <a:cs typeface="Arial" panose="020B0604020202020204" pitchFamily="34" charset="0"/>
              </a:rPr>
              <a:t>Lê Nguyễn</a:t>
            </a:r>
            <a:endParaRPr lang="en-US" sz="3200">
              <a:solidFill>
                <a:srgbClr val="002060"/>
              </a:solidFill>
              <a:latin typeface="Arial" panose="020B0604020202020204" pitchFamily="34" charset="0"/>
              <a:cs typeface="Arial" panose="020B0604020202020204" pitchFamily="34" charset="0"/>
            </a:endParaRPr>
          </a:p>
          <a:p>
            <a:pPr algn="ctr"/>
            <a:r>
              <a:rPr lang="en-US" sz="3200">
                <a:solidFill>
                  <a:srgbClr val="002060"/>
                </a:solidFill>
                <a:latin typeface="Arial" panose="020B0604020202020204" pitchFamily="34" charset="0"/>
                <a:cs typeface="Arial" panose="020B0604020202020204" pitchFamily="34" charset="0"/>
              </a:rPr>
              <a:t>Tường Linh</a:t>
            </a:r>
            <a:endParaRPr lang="en-US" sz="3200">
              <a:solidFill>
                <a:srgbClr val="002060"/>
              </a:solidFill>
              <a:latin typeface="Arial" panose="020B0604020202020204" pitchFamily="34" charset="0"/>
              <a:cs typeface="Arial" panose="020B0604020202020204" pitchFamily="34" charset="0"/>
            </a:endParaRPr>
          </a:p>
          <a:p>
            <a:pPr algn="ctr"/>
            <a:r>
              <a:rPr lang="en-US" sz="2000">
                <a:solidFill>
                  <a:srgbClr val="002060"/>
                </a:solidFill>
                <a:latin typeface="Arial" panose="020B0604020202020204" pitchFamily="34" charset="0"/>
                <a:cs typeface="Arial" panose="020B0604020202020204" pitchFamily="34" charset="0"/>
              </a:rPr>
              <a:t>2211850</a:t>
            </a:r>
            <a:endParaRPr lang="en-US" sz="2000">
              <a:solidFill>
                <a:srgbClr val="002060"/>
              </a:solidFill>
              <a:latin typeface="Arial" panose="020B0604020202020204" pitchFamily="34" charset="0"/>
              <a:cs typeface="Arial" panose="020B0604020202020204" pitchFamily="34" charset="0"/>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51;p22"/>
          <p:cNvSpPr txBox="1"/>
          <p:nvPr/>
        </p:nvSpPr>
        <p:spPr>
          <a:xfrm>
            <a:off x="388620" y="116205"/>
            <a:ext cx="10397490" cy="822325"/>
          </a:xfrm>
          <a:prstGeom prst="rect">
            <a:avLst/>
          </a:prstGeom>
          <a:noFill/>
          <a:ln>
            <a:noFill/>
          </a:ln>
        </p:spPr>
        <p:txBody>
          <a:bodyPr spcFirstLastPara="1" wrap="square" lIns="0" tIns="0" rIns="0" bIns="0" anchor="t" anchorCtr="0">
            <a:spAutoFit/>
          </a:bodyPr>
          <a:lstStyle/>
          <a:p>
            <a:pPr>
              <a:lnSpc>
                <a:spcPct val="99000"/>
              </a:lnSpc>
            </a:pPr>
            <a:r>
              <a:rPr lang="en-US" sz="5400" b="1">
                <a:solidFill>
                  <a:srgbClr val="002060"/>
                </a:solidFill>
                <a:latin typeface="Be Vietnam Pro"/>
                <a:ea typeface="Be Vietnam Pro"/>
                <a:cs typeface="Be Vietnam Pro"/>
                <a:sym typeface="Be Vietnam Pro"/>
              </a:rPr>
              <a:t>Chức năng in tài liệu</a:t>
            </a:r>
            <a:endParaRPr lang="en-US" sz="5400" b="1">
              <a:solidFill>
                <a:srgbClr val="002060"/>
              </a:solidFill>
              <a:latin typeface="Be Vietnam Pro"/>
              <a:ea typeface="Be Vietnam Pro"/>
              <a:cs typeface="Be Vietnam Pro"/>
              <a:sym typeface="Be Vietnam Pro"/>
            </a:endParaRPr>
          </a:p>
        </p:txBody>
      </p:sp>
      <p:sp>
        <p:nvSpPr>
          <p:cNvPr id="5" name="TextBox 4"/>
          <p:cNvSpPr txBox="1"/>
          <p:nvPr/>
        </p:nvSpPr>
        <p:spPr>
          <a:xfrm>
            <a:off x="11650659" y="6334780"/>
            <a:ext cx="569387" cy="523220"/>
          </a:xfrm>
          <a:prstGeom prst="rect">
            <a:avLst/>
          </a:prstGeom>
          <a:noFill/>
        </p:spPr>
        <p:txBody>
          <a:bodyPr wrap="none" rtlCol="0">
            <a:spAutoFit/>
          </a:bodyPr>
          <a:lstStyle/>
          <a:p>
            <a:r>
              <a:rPr lang="en-US" sz="2800">
                <a:solidFill>
                  <a:srgbClr val="002060"/>
                </a:solidFill>
              </a:rPr>
              <a:t>15</a:t>
            </a:r>
            <a:endParaRPr lang="vi-VN" sz="2800">
              <a:solidFill>
                <a:srgbClr val="002060"/>
              </a:solidFill>
            </a:endParaRPr>
          </a:p>
        </p:txBody>
      </p:sp>
      <p:pic>
        <p:nvPicPr>
          <p:cNvPr id="3" name="Picture 2" descr="2"/>
          <p:cNvPicPr>
            <a:picLocks noChangeAspect="1"/>
          </p:cNvPicPr>
          <p:nvPr/>
        </p:nvPicPr>
        <p:blipFill>
          <a:blip r:embed="rId1"/>
          <a:stretch>
            <a:fillRect/>
          </a:stretch>
        </p:blipFill>
        <p:spPr>
          <a:xfrm>
            <a:off x="388620" y="1466215"/>
            <a:ext cx="5158740" cy="4347210"/>
          </a:xfrm>
          <a:prstGeom prst="rect">
            <a:avLst/>
          </a:prstGeom>
        </p:spPr>
      </p:pic>
      <p:pic>
        <p:nvPicPr>
          <p:cNvPr id="6" name="Picture 5"/>
          <p:cNvPicPr>
            <a:picLocks noChangeAspect="1"/>
          </p:cNvPicPr>
          <p:nvPr/>
        </p:nvPicPr>
        <p:blipFill>
          <a:blip r:embed="rId2"/>
          <a:stretch>
            <a:fillRect/>
          </a:stretch>
        </p:blipFill>
        <p:spPr>
          <a:xfrm>
            <a:off x="5547360" y="938530"/>
            <a:ext cx="6492875" cy="538861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51;p22"/>
          <p:cNvSpPr txBox="1"/>
          <p:nvPr/>
        </p:nvSpPr>
        <p:spPr>
          <a:xfrm>
            <a:off x="388686" y="115970"/>
            <a:ext cx="12100398" cy="822661"/>
          </a:xfrm>
          <a:prstGeom prst="rect">
            <a:avLst/>
          </a:prstGeom>
          <a:noFill/>
          <a:ln>
            <a:noFill/>
          </a:ln>
        </p:spPr>
        <p:txBody>
          <a:bodyPr spcFirstLastPara="1" wrap="square" lIns="0" tIns="0" rIns="0" bIns="0" anchor="t" anchorCtr="0">
            <a:spAutoFit/>
          </a:bodyPr>
          <a:lstStyle/>
          <a:p>
            <a:pPr>
              <a:lnSpc>
                <a:spcPct val="99000"/>
              </a:lnSpc>
            </a:pPr>
            <a:r>
              <a:rPr lang="en-US" sz="5400" b="1">
                <a:solidFill>
                  <a:srgbClr val="002060"/>
                </a:solidFill>
                <a:latin typeface="Be Vietnam Pro"/>
                <a:ea typeface="Be Vietnam Pro"/>
                <a:cs typeface="Be Vietnam Pro"/>
                <a:sym typeface="Be Vietnam Pro"/>
              </a:rPr>
              <a:t>Chức năng mua trang in và thanh toán</a:t>
            </a:r>
            <a:endParaRPr lang="en-US" sz="5400" b="1">
              <a:solidFill>
                <a:srgbClr val="002060"/>
              </a:solidFill>
              <a:latin typeface="Be Vietnam Pro"/>
              <a:ea typeface="Be Vietnam Pro"/>
              <a:cs typeface="Be Vietnam Pro"/>
              <a:sym typeface="Be Vietnam Pro"/>
            </a:endParaRPr>
          </a:p>
        </p:txBody>
      </p:sp>
      <p:sp>
        <p:nvSpPr>
          <p:cNvPr id="5" name="TextBox 4"/>
          <p:cNvSpPr txBox="1"/>
          <p:nvPr/>
        </p:nvSpPr>
        <p:spPr>
          <a:xfrm>
            <a:off x="11650659" y="6334780"/>
            <a:ext cx="569387" cy="523220"/>
          </a:xfrm>
          <a:prstGeom prst="rect">
            <a:avLst/>
          </a:prstGeom>
          <a:noFill/>
        </p:spPr>
        <p:txBody>
          <a:bodyPr wrap="none" rtlCol="0">
            <a:spAutoFit/>
          </a:bodyPr>
          <a:lstStyle/>
          <a:p>
            <a:r>
              <a:rPr lang="en-US" sz="2800">
                <a:solidFill>
                  <a:srgbClr val="002060"/>
                </a:solidFill>
              </a:rPr>
              <a:t>15</a:t>
            </a:r>
            <a:endParaRPr lang="vi-VN" sz="2800">
              <a:solidFill>
                <a:srgbClr val="002060"/>
              </a:solidFill>
            </a:endParaRPr>
          </a:p>
        </p:txBody>
      </p:sp>
      <p:pic>
        <p:nvPicPr>
          <p:cNvPr id="3" name="Picture 2" descr="3"/>
          <p:cNvPicPr>
            <a:picLocks noChangeAspect="1"/>
          </p:cNvPicPr>
          <p:nvPr/>
        </p:nvPicPr>
        <p:blipFill>
          <a:blip r:embed="rId1"/>
          <a:stretch>
            <a:fillRect/>
          </a:stretch>
        </p:blipFill>
        <p:spPr>
          <a:xfrm>
            <a:off x="666750" y="2008505"/>
            <a:ext cx="4676140" cy="4326255"/>
          </a:xfrm>
          <a:prstGeom prst="rect">
            <a:avLst/>
          </a:prstGeom>
        </p:spPr>
      </p:pic>
      <p:pic>
        <p:nvPicPr>
          <p:cNvPr id="6" name="Picture 5"/>
          <p:cNvPicPr>
            <a:picLocks noChangeAspect="1"/>
          </p:cNvPicPr>
          <p:nvPr/>
        </p:nvPicPr>
        <p:blipFill>
          <a:blip r:embed="rId2"/>
          <a:stretch>
            <a:fillRect/>
          </a:stretch>
        </p:blipFill>
        <p:spPr>
          <a:xfrm>
            <a:off x="5281930" y="1280795"/>
            <a:ext cx="6643370" cy="497014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51;p22"/>
          <p:cNvSpPr txBox="1"/>
          <p:nvPr/>
        </p:nvSpPr>
        <p:spPr>
          <a:xfrm>
            <a:off x="388686" y="115970"/>
            <a:ext cx="12100398" cy="822661"/>
          </a:xfrm>
          <a:prstGeom prst="rect">
            <a:avLst/>
          </a:prstGeom>
          <a:noFill/>
          <a:ln>
            <a:noFill/>
          </a:ln>
        </p:spPr>
        <p:txBody>
          <a:bodyPr spcFirstLastPara="1" wrap="square" lIns="0" tIns="0" rIns="0" bIns="0" anchor="t" anchorCtr="0">
            <a:spAutoFit/>
          </a:bodyPr>
          <a:lstStyle/>
          <a:p>
            <a:pPr>
              <a:lnSpc>
                <a:spcPct val="99000"/>
              </a:lnSpc>
            </a:pPr>
            <a:r>
              <a:rPr lang="en-US" sz="5400" b="1">
                <a:solidFill>
                  <a:srgbClr val="002060"/>
                </a:solidFill>
                <a:latin typeface="Be Vietnam Pro"/>
                <a:ea typeface="Be Vietnam Pro"/>
                <a:cs typeface="Be Vietnam Pro"/>
                <a:sym typeface="Be Vietnam Pro"/>
              </a:rPr>
              <a:t>Chức năng mua trang in và thanh toán</a:t>
            </a:r>
            <a:endParaRPr lang="en-US" sz="5400" b="1">
              <a:solidFill>
                <a:srgbClr val="002060"/>
              </a:solidFill>
              <a:latin typeface="Be Vietnam Pro"/>
              <a:ea typeface="Be Vietnam Pro"/>
              <a:cs typeface="Be Vietnam Pro"/>
              <a:sym typeface="Be Vietnam Pro"/>
            </a:endParaRPr>
          </a:p>
        </p:txBody>
      </p:sp>
      <p:sp>
        <p:nvSpPr>
          <p:cNvPr id="5" name="TextBox 4"/>
          <p:cNvSpPr txBox="1"/>
          <p:nvPr/>
        </p:nvSpPr>
        <p:spPr>
          <a:xfrm>
            <a:off x="11650659" y="6334780"/>
            <a:ext cx="569387" cy="523220"/>
          </a:xfrm>
          <a:prstGeom prst="rect">
            <a:avLst/>
          </a:prstGeom>
          <a:noFill/>
        </p:spPr>
        <p:txBody>
          <a:bodyPr wrap="none" rtlCol="0">
            <a:spAutoFit/>
          </a:bodyPr>
          <a:lstStyle/>
          <a:p>
            <a:r>
              <a:rPr lang="en-US" sz="2800">
                <a:solidFill>
                  <a:srgbClr val="002060"/>
                </a:solidFill>
              </a:rPr>
              <a:t>15</a:t>
            </a:r>
            <a:endParaRPr lang="vi-VN" sz="2800">
              <a:solidFill>
                <a:srgbClr val="002060"/>
              </a:solidFill>
            </a:endParaRPr>
          </a:p>
        </p:txBody>
      </p:sp>
      <p:pic>
        <p:nvPicPr>
          <p:cNvPr id="3" name="Picture 2" descr="3"/>
          <p:cNvPicPr>
            <a:picLocks noChangeAspect="1"/>
          </p:cNvPicPr>
          <p:nvPr/>
        </p:nvPicPr>
        <p:blipFill>
          <a:blip r:embed="rId1"/>
          <a:stretch>
            <a:fillRect/>
          </a:stretch>
        </p:blipFill>
        <p:spPr>
          <a:xfrm>
            <a:off x="666750" y="2008505"/>
            <a:ext cx="4676140" cy="4326255"/>
          </a:xfrm>
          <a:prstGeom prst="rect">
            <a:avLst/>
          </a:prstGeom>
        </p:spPr>
      </p:pic>
      <p:pic>
        <p:nvPicPr>
          <p:cNvPr id="7" name="Picture 6"/>
          <p:cNvPicPr>
            <a:picLocks noChangeAspect="1"/>
          </p:cNvPicPr>
          <p:nvPr/>
        </p:nvPicPr>
        <p:blipFill>
          <a:blip r:embed="rId2"/>
          <a:stretch>
            <a:fillRect/>
          </a:stretch>
        </p:blipFill>
        <p:spPr>
          <a:xfrm>
            <a:off x="5229225" y="1297305"/>
            <a:ext cx="6691630" cy="496633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51;p22"/>
          <p:cNvSpPr txBox="1"/>
          <p:nvPr/>
        </p:nvSpPr>
        <p:spPr>
          <a:xfrm>
            <a:off x="388686" y="115970"/>
            <a:ext cx="12100398" cy="822661"/>
          </a:xfrm>
          <a:prstGeom prst="rect">
            <a:avLst/>
          </a:prstGeom>
          <a:noFill/>
          <a:ln>
            <a:noFill/>
          </a:ln>
        </p:spPr>
        <p:txBody>
          <a:bodyPr spcFirstLastPara="1" wrap="square" lIns="0" tIns="0" rIns="0" bIns="0" anchor="t" anchorCtr="0">
            <a:spAutoFit/>
          </a:bodyPr>
          <a:lstStyle/>
          <a:p>
            <a:pPr>
              <a:lnSpc>
                <a:spcPct val="99000"/>
              </a:lnSpc>
            </a:pPr>
            <a:r>
              <a:rPr lang="en-US" sz="5400" b="1">
                <a:solidFill>
                  <a:srgbClr val="002060"/>
                </a:solidFill>
                <a:latin typeface="Be Vietnam Pro"/>
                <a:ea typeface="Be Vietnam Pro"/>
                <a:cs typeface="Be Vietnam Pro"/>
                <a:sym typeface="Be Vietnam Pro"/>
              </a:rPr>
              <a:t>Chức năng mua trang in và thanh toán</a:t>
            </a:r>
            <a:endParaRPr lang="en-US" sz="5400" b="1">
              <a:solidFill>
                <a:srgbClr val="002060"/>
              </a:solidFill>
              <a:latin typeface="Be Vietnam Pro"/>
              <a:ea typeface="Be Vietnam Pro"/>
              <a:cs typeface="Be Vietnam Pro"/>
              <a:sym typeface="Be Vietnam Pro"/>
            </a:endParaRPr>
          </a:p>
        </p:txBody>
      </p:sp>
      <p:sp>
        <p:nvSpPr>
          <p:cNvPr id="5" name="TextBox 4"/>
          <p:cNvSpPr txBox="1"/>
          <p:nvPr/>
        </p:nvSpPr>
        <p:spPr>
          <a:xfrm>
            <a:off x="11650659" y="6334780"/>
            <a:ext cx="569387" cy="523220"/>
          </a:xfrm>
          <a:prstGeom prst="rect">
            <a:avLst/>
          </a:prstGeom>
          <a:noFill/>
        </p:spPr>
        <p:txBody>
          <a:bodyPr wrap="none" rtlCol="0">
            <a:spAutoFit/>
          </a:bodyPr>
          <a:lstStyle/>
          <a:p>
            <a:r>
              <a:rPr lang="en-US" sz="2800">
                <a:solidFill>
                  <a:srgbClr val="002060"/>
                </a:solidFill>
              </a:rPr>
              <a:t>15</a:t>
            </a:r>
            <a:endParaRPr lang="vi-VN" sz="2800">
              <a:solidFill>
                <a:srgbClr val="002060"/>
              </a:solidFill>
            </a:endParaRPr>
          </a:p>
        </p:txBody>
      </p:sp>
      <p:pic>
        <p:nvPicPr>
          <p:cNvPr id="3" name="Picture 2" descr="3"/>
          <p:cNvPicPr>
            <a:picLocks noChangeAspect="1"/>
          </p:cNvPicPr>
          <p:nvPr/>
        </p:nvPicPr>
        <p:blipFill>
          <a:blip r:embed="rId1"/>
          <a:stretch>
            <a:fillRect/>
          </a:stretch>
        </p:blipFill>
        <p:spPr>
          <a:xfrm>
            <a:off x="666750" y="2008505"/>
            <a:ext cx="4676140" cy="4326255"/>
          </a:xfrm>
          <a:prstGeom prst="rect">
            <a:avLst/>
          </a:prstGeom>
        </p:spPr>
      </p:pic>
      <p:pic>
        <p:nvPicPr>
          <p:cNvPr id="4" name="Picture 3"/>
          <p:cNvPicPr>
            <a:picLocks noChangeAspect="1"/>
          </p:cNvPicPr>
          <p:nvPr/>
        </p:nvPicPr>
        <p:blipFill>
          <a:blip r:embed="rId2"/>
          <a:stretch>
            <a:fillRect/>
          </a:stretch>
        </p:blipFill>
        <p:spPr>
          <a:xfrm>
            <a:off x="5248910" y="1794510"/>
            <a:ext cx="6739255" cy="431101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51;p22"/>
          <p:cNvSpPr txBox="1"/>
          <p:nvPr/>
        </p:nvSpPr>
        <p:spPr>
          <a:xfrm>
            <a:off x="388685" y="115970"/>
            <a:ext cx="11803315" cy="822661"/>
          </a:xfrm>
          <a:prstGeom prst="rect">
            <a:avLst/>
          </a:prstGeom>
          <a:noFill/>
          <a:ln>
            <a:noFill/>
          </a:ln>
        </p:spPr>
        <p:txBody>
          <a:bodyPr spcFirstLastPara="1" wrap="square" lIns="0" tIns="0" rIns="0" bIns="0" anchor="t" anchorCtr="0">
            <a:spAutoFit/>
          </a:bodyPr>
          <a:lstStyle/>
          <a:p>
            <a:pPr>
              <a:lnSpc>
                <a:spcPct val="99000"/>
              </a:lnSpc>
            </a:pPr>
            <a:r>
              <a:rPr lang="en-US" sz="5400" b="1">
                <a:solidFill>
                  <a:srgbClr val="002060"/>
                </a:solidFill>
                <a:latin typeface="Be Vietnam Pro"/>
                <a:ea typeface="Be Vietnam Pro"/>
                <a:cs typeface="Be Vietnam Pro"/>
                <a:sym typeface="Be Vietnam Pro"/>
              </a:rPr>
              <a:t>Chức năng quản lý máy in cho SPSO</a:t>
            </a:r>
            <a:endParaRPr lang="en-US" sz="5400" b="1">
              <a:solidFill>
                <a:srgbClr val="002060"/>
              </a:solidFill>
              <a:latin typeface="Be Vietnam Pro"/>
              <a:ea typeface="Be Vietnam Pro"/>
              <a:cs typeface="Be Vietnam Pro"/>
              <a:sym typeface="Be Vietnam Pro"/>
            </a:endParaRPr>
          </a:p>
        </p:txBody>
      </p:sp>
      <p:sp>
        <p:nvSpPr>
          <p:cNvPr id="5" name="TextBox 4"/>
          <p:cNvSpPr txBox="1"/>
          <p:nvPr/>
        </p:nvSpPr>
        <p:spPr>
          <a:xfrm>
            <a:off x="11650659" y="6334780"/>
            <a:ext cx="569387" cy="523220"/>
          </a:xfrm>
          <a:prstGeom prst="rect">
            <a:avLst/>
          </a:prstGeom>
          <a:noFill/>
        </p:spPr>
        <p:txBody>
          <a:bodyPr wrap="none" rtlCol="0">
            <a:spAutoFit/>
          </a:bodyPr>
          <a:lstStyle/>
          <a:p>
            <a:r>
              <a:rPr lang="en-US" sz="2800">
                <a:solidFill>
                  <a:srgbClr val="002060"/>
                </a:solidFill>
              </a:rPr>
              <a:t>15</a:t>
            </a:r>
            <a:endParaRPr lang="vi-VN" sz="2800">
              <a:solidFill>
                <a:srgbClr val="002060"/>
              </a:solidFill>
            </a:endParaRPr>
          </a:p>
        </p:txBody>
      </p:sp>
      <p:pic>
        <p:nvPicPr>
          <p:cNvPr id="3" name="Picture 2" descr="4"/>
          <p:cNvPicPr>
            <a:picLocks noChangeAspect="1"/>
          </p:cNvPicPr>
          <p:nvPr/>
        </p:nvPicPr>
        <p:blipFill>
          <a:blip r:embed="rId1"/>
          <a:stretch>
            <a:fillRect/>
          </a:stretch>
        </p:blipFill>
        <p:spPr>
          <a:xfrm>
            <a:off x="300355" y="1562735"/>
            <a:ext cx="5621655" cy="5295265"/>
          </a:xfrm>
          <a:prstGeom prst="rect">
            <a:avLst/>
          </a:prstGeom>
        </p:spPr>
      </p:pic>
      <p:pic>
        <p:nvPicPr>
          <p:cNvPr id="6" name="Picture 5"/>
          <p:cNvPicPr>
            <a:picLocks noChangeAspect="1"/>
          </p:cNvPicPr>
          <p:nvPr/>
        </p:nvPicPr>
        <p:blipFill>
          <a:blip r:embed="rId2"/>
          <a:stretch>
            <a:fillRect/>
          </a:stretch>
        </p:blipFill>
        <p:spPr>
          <a:xfrm>
            <a:off x="6096000" y="1662430"/>
            <a:ext cx="5892165" cy="453580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51;p22"/>
          <p:cNvSpPr txBox="1"/>
          <p:nvPr/>
        </p:nvSpPr>
        <p:spPr>
          <a:xfrm>
            <a:off x="388685" y="115970"/>
            <a:ext cx="11803315" cy="822661"/>
          </a:xfrm>
          <a:prstGeom prst="rect">
            <a:avLst/>
          </a:prstGeom>
          <a:noFill/>
          <a:ln>
            <a:noFill/>
          </a:ln>
        </p:spPr>
        <p:txBody>
          <a:bodyPr spcFirstLastPara="1" wrap="square" lIns="0" tIns="0" rIns="0" bIns="0" anchor="t" anchorCtr="0">
            <a:spAutoFit/>
          </a:bodyPr>
          <a:lstStyle/>
          <a:p>
            <a:pPr>
              <a:lnSpc>
                <a:spcPct val="99000"/>
              </a:lnSpc>
            </a:pPr>
            <a:r>
              <a:rPr lang="en-US" sz="5400" b="1">
                <a:solidFill>
                  <a:srgbClr val="002060"/>
                </a:solidFill>
                <a:latin typeface="Be Vietnam Pro"/>
                <a:ea typeface="Be Vietnam Pro"/>
                <a:cs typeface="Be Vietnam Pro"/>
                <a:sym typeface="Be Vietnam Pro"/>
              </a:rPr>
              <a:t>Chức năng quản lý máy in cho SPSO</a:t>
            </a:r>
            <a:endParaRPr lang="en-US" sz="5400" b="1">
              <a:solidFill>
                <a:srgbClr val="002060"/>
              </a:solidFill>
              <a:latin typeface="Be Vietnam Pro"/>
              <a:ea typeface="Be Vietnam Pro"/>
              <a:cs typeface="Be Vietnam Pro"/>
              <a:sym typeface="Be Vietnam Pro"/>
            </a:endParaRPr>
          </a:p>
        </p:txBody>
      </p:sp>
      <p:sp>
        <p:nvSpPr>
          <p:cNvPr id="5" name="TextBox 4"/>
          <p:cNvSpPr txBox="1"/>
          <p:nvPr/>
        </p:nvSpPr>
        <p:spPr>
          <a:xfrm>
            <a:off x="11650659" y="6334780"/>
            <a:ext cx="569387" cy="523220"/>
          </a:xfrm>
          <a:prstGeom prst="rect">
            <a:avLst/>
          </a:prstGeom>
          <a:noFill/>
        </p:spPr>
        <p:txBody>
          <a:bodyPr wrap="none" rtlCol="0">
            <a:spAutoFit/>
          </a:bodyPr>
          <a:lstStyle/>
          <a:p>
            <a:r>
              <a:rPr lang="en-US" sz="2800">
                <a:solidFill>
                  <a:srgbClr val="002060"/>
                </a:solidFill>
              </a:rPr>
              <a:t>15</a:t>
            </a:r>
            <a:endParaRPr lang="vi-VN" sz="2800">
              <a:solidFill>
                <a:srgbClr val="002060"/>
              </a:solidFill>
            </a:endParaRPr>
          </a:p>
        </p:txBody>
      </p:sp>
      <p:pic>
        <p:nvPicPr>
          <p:cNvPr id="3" name="Picture 2" descr="4"/>
          <p:cNvPicPr>
            <a:picLocks noChangeAspect="1"/>
          </p:cNvPicPr>
          <p:nvPr/>
        </p:nvPicPr>
        <p:blipFill>
          <a:blip r:embed="rId1"/>
          <a:stretch>
            <a:fillRect/>
          </a:stretch>
        </p:blipFill>
        <p:spPr>
          <a:xfrm>
            <a:off x="300355" y="1562735"/>
            <a:ext cx="5621655" cy="5295265"/>
          </a:xfrm>
          <a:prstGeom prst="rect">
            <a:avLst/>
          </a:prstGeom>
        </p:spPr>
      </p:pic>
      <p:pic>
        <p:nvPicPr>
          <p:cNvPr id="6" name="Picture 5"/>
          <p:cNvPicPr>
            <a:picLocks noChangeAspect="1"/>
          </p:cNvPicPr>
          <p:nvPr/>
        </p:nvPicPr>
        <p:blipFill>
          <a:blip r:embed="rId2"/>
          <a:stretch>
            <a:fillRect/>
          </a:stretch>
        </p:blipFill>
        <p:spPr>
          <a:xfrm>
            <a:off x="5922010" y="1671320"/>
            <a:ext cx="6075680" cy="436372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51;p22"/>
          <p:cNvSpPr txBox="1"/>
          <p:nvPr/>
        </p:nvSpPr>
        <p:spPr>
          <a:xfrm>
            <a:off x="388685" y="115970"/>
            <a:ext cx="11803315" cy="822661"/>
          </a:xfrm>
          <a:prstGeom prst="rect">
            <a:avLst/>
          </a:prstGeom>
          <a:noFill/>
          <a:ln>
            <a:noFill/>
          </a:ln>
        </p:spPr>
        <p:txBody>
          <a:bodyPr spcFirstLastPara="1" wrap="square" lIns="0" tIns="0" rIns="0" bIns="0" anchor="t" anchorCtr="0">
            <a:spAutoFit/>
          </a:bodyPr>
          <a:lstStyle/>
          <a:p>
            <a:pPr>
              <a:lnSpc>
                <a:spcPct val="99000"/>
              </a:lnSpc>
            </a:pPr>
            <a:r>
              <a:rPr lang="en-US" sz="5400" b="1">
                <a:solidFill>
                  <a:srgbClr val="002060"/>
                </a:solidFill>
                <a:latin typeface="Be Vietnam Pro"/>
                <a:ea typeface="Be Vietnam Pro"/>
                <a:cs typeface="Be Vietnam Pro"/>
                <a:sym typeface="Be Vietnam Pro"/>
              </a:rPr>
              <a:t>Chức năng quản lý máy in cho SPSO</a:t>
            </a:r>
            <a:endParaRPr lang="en-US" sz="5400" b="1">
              <a:solidFill>
                <a:srgbClr val="002060"/>
              </a:solidFill>
              <a:latin typeface="Be Vietnam Pro"/>
              <a:ea typeface="Be Vietnam Pro"/>
              <a:cs typeface="Be Vietnam Pro"/>
              <a:sym typeface="Be Vietnam Pro"/>
            </a:endParaRPr>
          </a:p>
        </p:txBody>
      </p:sp>
      <p:sp>
        <p:nvSpPr>
          <p:cNvPr id="5" name="TextBox 4"/>
          <p:cNvSpPr txBox="1"/>
          <p:nvPr/>
        </p:nvSpPr>
        <p:spPr>
          <a:xfrm>
            <a:off x="11650659" y="6334780"/>
            <a:ext cx="569387" cy="523220"/>
          </a:xfrm>
          <a:prstGeom prst="rect">
            <a:avLst/>
          </a:prstGeom>
          <a:noFill/>
        </p:spPr>
        <p:txBody>
          <a:bodyPr wrap="none" rtlCol="0">
            <a:spAutoFit/>
          </a:bodyPr>
          <a:lstStyle/>
          <a:p>
            <a:r>
              <a:rPr lang="en-US" sz="2800">
                <a:solidFill>
                  <a:srgbClr val="002060"/>
                </a:solidFill>
              </a:rPr>
              <a:t>15</a:t>
            </a:r>
            <a:endParaRPr lang="vi-VN" sz="2800">
              <a:solidFill>
                <a:srgbClr val="002060"/>
              </a:solidFill>
            </a:endParaRPr>
          </a:p>
        </p:txBody>
      </p:sp>
      <p:pic>
        <p:nvPicPr>
          <p:cNvPr id="3" name="Picture 2" descr="4"/>
          <p:cNvPicPr>
            <a:picLocks noChangeAspect="1"/>
          </p:cNvPicPr>
          <p:nvPr/>
        </p:nvPicPr>
        <p:blipFill>
          <a:blip r:embed="rId1"/>
          <a:stretch>
            <a:fillRect/>
          </a:stretch>
        </p:blipFill>
        <p:spPr>
          <a:xfrm>
            <a:off x="300355" y="1562735"/>
            <a:ext cx="5621655" cy="5295265"/>
          </a:xfrm>
          <a:prstGeom prst="rect">
            <a:avLst/>
          </a:prstGeom>
        </p:spPr>
      </p:pic>
      <p:pic>
        <p:nvPicPr>
          <p:cNvPr id="4" name="Picture 3"/>
          <p:cNvPicPr>
            <a:picLocks noChangeAspect="1"/>
          </p:cNvPicPr>
          <p:nvPr/>
        </p:nvPicPr>
        <p:blipFill>
          <a:blip r:embed="rId2"/>
          <a:stretch>
            <a:fillRect/>
          </a:stretch>
        </p:blipFill>
        <p:spPr>
          <a:xfrm>
            <a:off x="5922645" y="1640205"/>
            <a:ext cx="6003290" cy="468439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51;p22"/>
          <p:cNvSpPr txBox="1"/>
          <p:nvPr/>
        </p:nvSpPr>
        <p:spPr>
          <a:xfrm>
            <a:off x="388685" y="115970"/>
            <a:ext cx="11803315" cy="822661"/>
          </a:xfrm>
          <a:prstGeom prst="rect">
            <a:avLst/>
          </a:prstGeom>
          <a:noFill/>
          <a:ln>
            <a:noFill/>
          </a:ln>
        </p:spPr>
        <p:txBody>
          <a:bodyPr spcFirstLastPara="1" wrap="square" lIns="0" tIns="0" rIns="0" bIns="0" anchor="t" anchorCtr="0">
            <a:spAutoFit/>
          </a:bodyPr>
          <a:lstStyle/>
          <a:p>
            <a:pPr>
              <a:lnSpc>
                <a:spcPct val="99000"/>
              </a:lnSpc>
            </a:pPr>
            <a:r>
              <a:rPr lang="en-US" sz="5400" b="1">
                <a:solidFill>
                  <a:srgbClr val="002060"/>
                </a:solidFill>
                <a:latin typeface="Be Vietnam Pro"/>
                <a:ea typeface="Be Vietnam Pro"/>
                <a:cs typeface="Be Vietnam Pro"/>
                <a:sym typeface="Be Vietnam Pro"/>
              </a:rPr>
              <a:t>Chức năng quản lý máy in cho SPSO</a:t>
            </a:r>
            <a:endParaRPr lang="en-US" sz="5400" b="1">
              <a:solidFill>
                <a:srgbClr val="002060"/>
              </a:solidFill>
              <a:latin typeface="Be Vietnam Pro"/>
              <a:ea typeface="Be Vietnam Pro"/>
              <a:cs typeface="Be Vietnam Pro"/>
              <a:sym typeface="Be Vietnam Pro"/>
            </a:endParaRPr>
          </a:p>
        </p:txBody>
      </p:sp>
      <p:sp>
        <p:nvSpPr>
          <p:cNvPr id="5" name="TextBox 4"/>
          <p:cNvSpPr txBox="1"/>
          <p:nvPr/>
        </p:nvSpPr>
        <p:spPr>
          <a:xfrm>
            <a:off x="11650659" y="6334780"/>
            <a:ext cx="569387" cy="523220"/>
          </a:xfrm>
          <a:prstGeom prst="rect">
            <a:avLst/>
          </a:prstGeom>
          <a:noFill/>
        </p:spPr>
        <p:txBody>
          <a:bodyPr wrap="none" rtlCol="0">
            <a:spAutoFit/>
          </a:bodyPr>
          <a:lstStyle/>
          <a:p>
            <a:r>
              <a:rPr lang="en-US" sz="2800">
                <a:solidFill>
                  <a:srgbClr val="002060"/>
                </a:solidFill>
              </a:rPr>
              <a:t>15</a:t>
            </a:r>
            <a:endParaRPr lang="vi-VN" sz="2800">
              <a:solidFill>
                <a:srgbClr val="002060"/>
              </a:solidFill>
            </a:endParaRPr>
          </a:p>
        </p:txBody>
      </p:sp>
      <p:pic>
        <p:nvPicPr>
          <p:cNvPr id="3" name="Picture 2" descr="4"/>
          <p:cNvPicPr>
            <a:picLocks noChangeAspect="1"/>
          </p:cNvPicPr>
          <p:nvPr/>
        </p:nvPicPr>
        <p:blipFill>
          <a:blip r:embed="rId1"/>
          <a:stretch>
            <a:fillRect/>
          </a:stretch>
        </p:blipFill>
        <p:spPr>
          <a:xfrm>
            <a:off x="300355" y="1562735"/>
            <a:ext cx="5621655" cy="5295265"/>
          </a:xfrm>
          <a:prstGeom prst="rect">
            <a:avLst/>
          </a:prstGeom>
        </p:spPr>
      </p:pic>
      <p:pic>
        <p:nvPicPr>
          <p:cNvPr id="6" name="Picture 5"/>
          <p:cNvPicPr>
            <a:picLocks noChangeAspect="1"/>
          </p:cNvPicPr>
          <p:nvPr/>
        </p:nvPicPr>
        <p:blipFill>
          <a:blip r:embed="rId2"/>
          <a:stretch>
            <a:fillRect/>
          </a:stretch>
        </p:blipFill>
        <p:spPr>
          <a:xfrm>
            <a:off x="6003925" y="1562735"/>
            <a:ext cx="5941060" cy="477202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51;p22"/>
          <p:cNvSpPr txBox="1"/>
          <p:nvPr/>
        </p:nvSpPr>
        <p:spPr>
          <a:xfrm>
            <a:off x="388685" y="115970"/>
            <a:ext cx="11803315" cy="822661"/>
          </a:xfrm>
          <a:prstGeom prst="rect">
            <a:avLst/>
          </a:prstGeom>
          <a:noFill/>
          <a:ln>
            <a:noFill/>
          </a:ln>
        </p:spPr>
        <p:txBody>
          <a:bodyPr spcFirstLastPara="1" wrap="square" lIns="0" tIns="0" rIns="0" bIns="0" anchor="t" anchorCtr="0">
            <a:spAutoFit/>
          </a:bodyPr>
          <a:lstStyle/>
          <a:p>
            <a:pPr>
              <a:lnSpc>
                <a:spcPct val="99000"/>
              </a:lnSpc>
            </a:pPr>
            <a:r>
              <a:rPr lang="en-US" sz="5400" b="1">
                <a:solidFill>
                  <a:srgbClr val="002060"/>
                </a:solidFill>
                <a:latin typeface="Be Vietnam Pro"/>
                <a:ea typeface="Be Vietnam Pro"/>
                <a:cs typeface="Be Vietnam Pro"/>
                <a:sym typeface="Be Vietnam Pro"/>
              </a:rPr>
              <a:t>Chức năng quản lý máy in cho SPSO</a:t>
            </a:r>
            <a:endParaRPr lang="en-US" sz="5400" b="1">
              <a:solidFill>
                <a:srgbClr val="002060"/>
              </a:solidFill>
              <a:latin typeface="Be Vietnam Pro"/>
              <a:ea typeface="Be Vietnam Pro"/>
              <a:cs typeface="Be Vietnam Pro"/>
              <a:sym typeface="Be Vietnam Pro"/>
            </a:endParaRPr>
          </a:p>
        </p:txBody>
      </p:sp>
      <p:sp>
        <p:nvSpPr>
          <p:cNvPr id="5" name="TextBox 4"/>
          <p:cNvSpPr txBox="1"/>
          <p:nvPr/>
        </p:nvSpPr>
        <p:spPr>
          <a:xfrm>
            <a:off x="11650659" y="6334780"/>
            <a:ext cx="569387" cy="523220"/>
          </a:xfrm>
          <a:prstGeom prst="rect">
            <a:avLst/>
          </a:prstGeom>
          <a:noFill/>
        </p:spPr>
        <p:txBody>
          <a:bodyPr wrap="none" rtlCol="0">
            <a:spAutoFit/>
          </a:bodyPr>
          <a:lstStyle/>
          <a:p>
            <a:r>
              <a:rPr lang="en-US" sz="2800">
                <a:solidFill>
                  <a:srgbClr val="002060"/>
                </a:solidFill>
              </a:rPr>
              <a:t>15</a:t>
            </a:r>
            <a:endParaRPr lang="vi-VN" sz="2800">
              <a:solidFill>
                <a:srgbClr val="002060"/>
              </a:solidFill>
            </a:endParaRPr>
          </a:p>
        </p:txBody>
      </p:sp>
      <p:pic>
        <p:nvPicPr>
          <p:cNvPr id="3" name="Picture 2" descr="4"/>
          <p:cNvPicPr>
            <a:picLocks noChangeAspect="1"/>
          </p:cNvPicPr>
          <p:nvPr/>
        </p:nvPicPr>
        <p:blipFill>
          <a:blip r:embed="rId1"/>
          <a:stretch>
            <a:fillRect/>
          </a:stretch>
        </p:blipFill>
        <p:spPr>
          <a:xfrm>
            <a:off x="300355" y="1562735"/>
            <a:ext cx="5621655" cy="5295265"/>
          </a:xfrm>
          <a:prstGeom prst="rect">
            <a:avLst/>
          </a:prstGeom>
        </p:spPr>
      </p:pic>
      <p:pic>
        <p:nvPicPr>
          <p:cNvPr id="4" name="Picture 3"/>
          <p:cNvPicPr>
            <a:picLocks noChangeAspect="1"/>
          </p:cNvPicPr>
          <p:nvPr/>
        </p:nvPicPr>
        <p:blipFill>
          <a:blip r:embed="rId2"/>
          <a:stretch>
            <a:fillRect/>
          </a:stretch>
        </p:blipFill>
        <p:spPr>
          <a:xfrm>
            <a:off x="6096000" y="1657985"/>
            <a:ext cx="5917565" cy="467677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51;p22"/>
          <p:cNvSpPr txBox="1"/>
          <p:nvPr/>
        </p:nvSpPr>
        <p:spPr>
          <a:xfrm>
            <a:off x="388685" y="115970"/>
            <a:ext cx="11803315" cy="822661"/>
          </a:xfrm>
          <a:prstGeom prst="rect">
            <a:avLst/>
          </a:prstGeom>
          <a:noFill/>
          <a:ln>
            <a:noFill/>
          </a:ln>
        </p:spPr>
        <p:txBody>
          <a:bodyPr spcFirstLastPara="1" wrap="square" lIns="0" tIns="0" rIns="0" bIns="0" anchor="t" anchorCtr="0">
            <a:spAutoFit/>
          </a:bodyPr>
          <a:lstStyle/>
          <a:p>
            <a:pPr>
              <a:lnSpc>
                <a:spcPct val="99000"/>
              </a:lnSpc>
            </a:pPr>
            <a:r>
              <a:rPr lang="en-US" sz="5400" b="1">
                <a:solidFill>
                  <a:srgbClr val="002060"/>
                </a:solidFill>
                <a:latin typeface="Be Vietnam Pro"/>
                <a:ea typeface="Be Vietnam Pro"/>
                <a:cs typeface="Be Vietnam Pro"/>
                <a:sym typeface="Be Vietnam Pro"/>
              </a:rPr>
              <a:t>Chức năng quản lý máy in cho SPSO</a:t>
            </a:r>
            <a:endParaRPr lang="en-US" sz="5400" b="1">
              <a:solidFill>
                <a:srgbClr val="002060"/>
              </a:solidFill>
              <a:latin typeface="Be Vietnam Pro"/>
              <a:ea typeface="Be Vietnam Pro"/>
              <a:cs typeface="Be Vietnam Pro"/>
              <a:sym typeface="Be Vietnam Pro"/>
            </a:endParaRPr>
          </a:p>
        </p:txBody>
      </p:sp>
      <p:sp>
        <p:nvSpPr>
          <p:cNvPr id="5" name="TextBox 4"/>
          <p:cNvSpPr txBox="1"/>
          <p:nvPr/>
        </p:nvSpPr>
        <p:spPr>
          <a:xfrm>
            <a:off x="11650659" y="6334780"/>
            <a:ext cx="569387" cy="523220"/>
          </a:xfrm>
          <a:prstGeom prst="rect">
            <a:avLst/>
          </a:prstGeom>
          <a:noFill/>
        </p:spPr>
        <p:txBody>
          <a:bodyPr wrap="none" rtlCol="0">
            <a:spAutoFit/>
          </a:bodyPr>
          <a:lstStyle/>
          <a:p>
            <a:r>
              <a:rPr lang="en-US" sz="2800">
                <a:solidFill>
                  <a:srgbClr val="002060"/>
                </a:solidFill>
              </a:rPr>
              <a:t>15</a:t>
            </a:r>
            <a:endParaRPr lang="vi-VN" sz="2800">
              <a:solidFill>
                <a:srgbClr val="002060"/>
              </a:solidFill>
            </a:endParaRPr>
          </a:p>
        </p:txBody>
      </p:sp>
      <p:pic>
        <p:nvPicPr>
          <p:cNvPr id="3" name="Picture 2" descr="4"/>
          <p:cNvPicPr>
            <a:picLocks noChangeAspect="1"/>
          </p:cNvPicPr>
          <p:nvPr/>
        </p:nvPicPr>
        <p:blipFill>
          <a:blip r:embed="rId1"/>
          <a:stretch>
            <a:fillRect/>
          </a:stretch>
        </p:blipFill>
        <p:spPr>
          <a:xfrm>
            <a:off x="300355" y="1562735"/>
            <a:ext cx="5621655" cy="5295265"/>
          </a:xfrm>
          <a:prstGeom prst="rect">
            <a:avLst/>
          </a:prstGeom>
        </p:spPr>
      </p:pic>
      <p:pic>
        <p:nvPicPr>
          <p:cNvPr id="6" name="Picture 5"/>
          <p:cNvPicPr>
            <a:picLocks noChangeAspect="1"/>
          </p:cNvPicPr>
          <p:nvPr/>
        </p:nvPicPr>
        <p:blipFill>
          <a:blip r:embed="rId2"/>
          <a:stretch>
            <a:fillRect/>
          </a:stretch>
        </p:blipFill>
        <p:spPr>
          <a:xfrm>
            <a:off x="5922645" y="1673860"/>
            <a:ext cx="6056630" cy="46609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grpSp>
        <p:nvGrpSpPr>
          <p:cNvPr id="391" name="Google Shape;391;p21"/>
          <p:cNvGrpSpPr/>
          <p:nvPr/>
        </p:nvGrpSpPr>
        <p:grpSpPr>
          <a:xfrm>
            <a:off x="9364726" y="2421657"/>
            <a:ext cx="6554910" cy="5128372"/>
            <a:chOff x="0" y="0"/>
            <a:chExt cx="13109821" cy="10256744"/>
          </a:xfrm>
        </p:grpSpPr>
        <p:grpSp>
          <p:nvGrpSpPr>
            <p:cNvPr id="392" name="Google Shape;392;p21"/>
            <p:cNvGrpSpPr/>
            <p:nvPr/>
          </p:nvGrpSpPr>
          <p:grpSpPr>
            <a:xfrm>
              <a:off x="1381140" y="4765738"/>
              <a:ext cx="5109478" cy="1370211"/>
              <a:chOff x="0" y="-38100"/>
              <a:chExt cx="1009280" cy="270659"/>
            </a:xfrm>
          </p:grpSpPr>
          <p:sp>
            <p:nvSpPr>
              <p:cNvPr id="393" name="Google Shape;393;p21"/>
              <p:cNvSpPr/>
              <p:nvPr/>
            </p:nvSpPr>
            <p:spPr>
              <a:xfrm>
                <a:off x="0" y="0"/>
                <a:ext cx="1009280" cy="232559"/>
              </a:xfrm>
              <a:custGeom>
                <a:avLst/>
                <a:gdLst/>
                <a:ahLst/>
                <a:cxnLst/>
                <a:rect l="l" t="t" r="r" b="b"/>
                <a:pathLst>
                  <a:path w="1009280" h="232559" extrusionOk="0">
                    <a:moveTo>
                      <a:pt x="103034" y="0"/>
                    </a:moveTo>
                    <a:lnTo>
                      <a:pt x="906245" y="0"/>
                    </a:lnTo>
                    <a:cubicBezTo>
                      <a:pt x="963150" y="0"/>
                      <a:pt x="1009280" y="46130"/>
                      <a:pt x="1009280" y="103034"/>
                    </a:cubicBezTo>
                    <a:lnTo>
                      <a:pt x="1009280" y="129525"/>
                    </a:lnTo>
                    <a:cubicBezTo>
                      <a:pt x="1009280" y="186429"/>
                      <a:pt x="963150" y="232559"/>
                      <a:pt x="906245" y="232559"/>
                    </a:cubicBezTo>
                    <a:lnTo>
                      <a:pt x="103034" y="232559"/>
                    </a:lnTo>
                    <a:cubicBezTo>
                      <a:pt x="46130" y="232559"/>
                      <a:pt x="0" y="186429"/>
                      <a:pt x="0" y="129525"/>
                    </a:cubicBezTo>
                    <a:lnTo>
                      <a:pt x="0" y="103034"/>
                    </a:lnTo>
                    <a:cubicBezTo>
                      <a:pt x="0" y="46130"/>
                      <a:pt x="46130" y="0"/>
                      <a:pt x="103034" y="0"/>
                    </a:cubicBezTo>
                    <a:close/>
                  </a:path>
                </a:pathLst>
              </a:custGeom>
              <a:solidFill>
                <a:srgbClr val="F1D9DB"/>
              </a:solidFill>
              <a:ln>
                <a:noFill/>
              </a:ln>
            </p:spPr>
            <p:txBody>
              <a:bodyPr spcFirstLastPara="1" wrap="square" lIns="60950" tIns="30467" rIns="60950" bIns="30467" anchor="t" anchorCtr="0">
                <a:noAutofit/>
              </a:bodyPr>
              <a:lstStyle/>
              <a:p>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94" name="Google Shape;394;p21"/>
              <p:cNvSpPr txBox="1"/>
              <p:nvPr/>
            </p:nvSpPr>
            <p:spPr>
              <a:xfrm>
                <a:off x="0" y="-38100"/>
                <a:ext cx="1009280" cy="270659"/>
              </a:xfrm>
              <a:prstGeom prst="rect">
                <a:avLst/>
              </a:prstGeom>
              <a:noFill/>
              <a:ln>
                <a:noFill/>
              </a:ln>
            </p:spPr>
            <p:txBody>
              <a:bodyPr spcFirstLastPara="1" wrap="square" lIns="33867" tIns="33867" rIns="33867" bIns="33867" anchor="ctr" anchorCtr="0">
                <a:noAutofit/>
              </a:bodyPr>
              <a:lstStyle/>
              <a:p>
                <a:pPr algn="ctr">
                  <a:lnSpc>
                    <a:spcPct val="144000"/>
                  </a:lnSpc>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95" name="Google Shape;395;p21"/>
            <p:cNvGrpSpPr/>
            <p:nvPr/>
          </p:nvGrpSpPr>
          <p:grpSpPr>
            <a:xfrm>
              <a:off x="0" y="6135949"/>
              <a:ext cx="4640561" cy="4060491"/>
              <a:chOff x="0" y="0"/>
              <a:chExt cx="812800" cy="711200"/>
            </a:xfrm>
          </p:grpSpPr>
          <p:sp>
            <p:nvSpPr>
              <p:cNvPr id="396" name="Google Shape;396;p21"/>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98C4C5"/>
              </a:solidFill>
              <a:ln>
                <a:noFill/>
              </a:ln>
            </p:spPr>
            <p:txBody>
              <a:bodyPr spcFirstLastPara="1" wrap="square" lIns="60950" tIns="30467" rIns="60950" bIns="30467" anchor="t" anchorCtr="0">
                <a:noAutofit/>
              </a:bodyPr>
              <a:lstStyle/>
              <a:p>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97" name="Google Shape;397;p21"/>
              <p:cNvSpPr txBox="1"/>
              <p:nvPr/>
            </p:nvSpPr>
            <p:spPr>
              <a:xfrm>
                <a:off x="127000" y="292100"/>
                <a:ext cx="558800" cy="368300"/>
              </a:xfrm>
              <a:prstGeom prst="rect">
                <a:avLst/>
              </a:prstGeom>
              <a:noFill/>
              <a:ln>
                <a:noFill/>
              </a:ln>
            </p:spPr>
            <p:txBody>
              <a:bodyPr spcFirstLastPara="1" wrap="square" lIns="33867" tIns="33867" rIns="33867" bIns="33867" anchor="ctr" anchorCtr="0">
                <a:noAutofit/>
              </a:bodyPr>
              <a:lstStyle/>
              <a:p>
                <a:pPr algn="ctr">
                  <a:lnSpc>
                    <a:spcPct val="144000"/>
                  </a:lnSpc>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98" name="Google Shape;398;p21"/>
            <p:cNvGrpSpPr/>
            <p:nvPr/>
          </p:nvGrpSpPr>
          <p:grpSpPr>
            <a:xfrm>
              <a:off x="4640561" y="5943068"/>
              <a:ext cx="4014435" cy="4207316"/>
              <a:chOff x="0" y="-38100"/>
              <a:chExt cx="792975" cy="831075"/>
            </a:xfrm>
          </p:grpSpPr>
          <p:sp>
            <p:nvSpPr>
              <p:cNvPr id="399" name="Google Shape;399;p21"/>
              <p:cNvSpPr/>
              <p:nvPr/>
            </p:nvSpPr>
            <p:spPr>
              <a:xfrm>
                <a:off x="0" y="0"/>
                <a:ext cx="792975" cy="792975"/>
              </a:xfrm>
              <a:custGeom>
                <a:avLst/>
                <a:gdLst/>
                <a:ahLst/>
                <a:cxnLst/>
                <a:rect l="l" t="t" r="r" b="b"/>
                <a:pathLst>
                  <a:path w="792975" h="792975" extrusionOk="0">
                    <a:moveTo>
                      <a:pt x="131139" y="0"/>
                    </a:moveTo>
                    <a:lnTo>
                      <a:pt x="661835" y="0"/>
                    </a:lnTo>
                    <a:cubicBezTo>
                      <a:pt x="734262" y="0"/>
                      <a:pt x="792975" y="58713"/>
                      <a:pt x="792975" y="131139"/>
                    </a:cubicBezTo>
                    <a:lnTo>
                      <a:pt x="792975" y="661835"/>
                    </a:lnTo>
                    <a:cubicBezTo>
                      <a:pt x="792975" y="696616"/>
                      <a:pt x="779158" y="729972"/>
                      <a:pt x="754565" y="754565"/>
                    </a:cubicBezTo>
                    <a:cubicBezTo>
                      <a:pt x="729972" y="779158"/>
                      <a:pt x="696616" y="792975"/>
                      <a:pt x="661835" y="792975"/>
                    </a:cubicBezTo>
                    <a:lnTo>
                      <a:pt x="131139" y="792975"/>
                    </a:lnTo>
                    <a:cubicBezTo>
                      <a:pt x="96359" y="792975"/>
                      <a:pt x="63003" y="779158"/>
                      <a:pt x="38410" y="754565"/>
                    </a:cubicBezTo>
                    <a:cubicBezTo>
                      <a:pt x="13816" y="729972"/>
                      <a:pt x="0" y="696616"/>
                      <a:pt x="0" y="661835"/>
                    </a:cubicBezTo>
                    <a:lnTo>
                      <a:pt x="0" y="131139"/>
                    </a:lnTo>
                    <a:cubicBezTo>
                      <a:pt x="0" y="96359"/>
                      <a:pt x="13816" y="63003"/>
                      <a:pt x="38410" y="38410"/>
                    </a:cubicBezTo>
                    <a:cubicBezTo>
                      <a:pt x="63003" y="13816"/>
                      <a:pt x="96359" y="0"/>
                      <a:pt x="131139" y="0"/>
                    </a:cubicBezTo>
                    <a:close/>
                  </a:path>
                </a:pathLst>
              </a:custGeom>
              <a:solidFill>
                <a:srgbClr val="EED341"/>
              </a:solidFill>
              <a:ln>
                <a:noFill/>
              </a:ln>
            </p:spPr>
            <p:txBody>
              <a:bodyPr spcFirstLastPara="1" wrap="square" lIns="60950" tIns="30467" rIns="60950" bIns="30467" anchor="t" anchorCtr="0">
                <a:noAutofit/>
              </a:bodyPr>
              <a:lstStyle/>
              <a:p>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00" name="Google Shape;400;p21"/>
              <p:cNvSpPr txBox="1"/>
              <p:nvPr/>
            </p:nvSpPr>
            <p:spPr>
              <a:xfrm>
                <a:off x="0" y="-38100"/>
                <a:ext cx="792975" cy="831075"/>
              </a:xfrm>
              <a:prstGeom prst="rect">
                <a:avLst/>
              </a:prstGeom>
              <a:noFill/>
              <a:ln>
                <a:noFill/>
              </a:ln>
            </p:spPr>
            <p:txBody>
              <a:bodyPr spcFirstLastPara="1" wrap="square" lIns="33867" tIns="33867" rIns="33867" bIns="33867" anchor="ctr" anchorCtr="0">
                <a:noAutofit/>
              </a:bodyPr>
              <a:lstStyle/>
              <a:p>
                <a:pPr algn="ctr">
                  <a:lnSpc>
                    <a:spcPct val="144000"/>
                  </a:lnSpc>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01" name="Google Shape;401;p21"/>
            <p:cNvGrpSpPr/>
            <p:nvPr/>
          </p:nvGrpSpPr>
          <p:grpSpPr>
            <a:xfrm>
              <a:off x="3040253" y="948704"/>
              <a:ext cx="3953545" cy="3953545"/>
              <a:chOff x="0" y="0"/>
              <a:chExt cx="812800" cy="812800"/>
            </a:xfrm>
          </p:grpSpPr>
          <p:sp>
            <p:nvSpPr>
              <p:cNvPr id="402" name="Google Shape;402;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7302"/>
              </a:solidFill>
              <a:ln>
                <a:noFill/>
              </a:ln>
            </p:spPr>
            <p:txBody>
              <a:bodyPr spcFirstLastPara="1" wrap="square" lIns="60950" tIns="30467" rIns="60950" bIns="30467" anchor="t" anchorCtr="0">
                <a:noAutofit/>
              </a:bodyPr>
              <a:lstStyle/>
              <a:p>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03" name="Google Shape;403;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44000"/>
                  </a:lnSpc>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404" name="Google Shape;404;p21"/>
            <p:cNvSpPr/>
            <p:nvPr/>
          </p:nvSpPr>
          <p:spPr>
            <a:xfrm>
              <a:off x="0" y="7825473"/>
              <a:ext cx="4363771" cy="1380538"/>
            </a:xfrm>
            <a:custGeom>
              <a:avLst/>
              <a:gdLst/>
              <a:ahLst/>
              <a:cxnLst/>
              <a:rect l="l" t="t" r="r" b="b"/>
              <a:pathLst>
                <a:path w="4363771" h="1380538" extrusionOk="0">
                  <a:moveTo>
                    <a:pt x="0" y="0"/>
                  </a:moveTo>
                  <a:lnTo>
                    <a:pt x="4363771" y="0"/>
                  </a:lnTo>
                  <a:lnTo>
                    <a:pt x="4363771" y="1380538"/>
                  </a:lnTo>
                  <a:lnTo>
                    <a:pt x="0" y="1380538"/>
                  </a:lnTo>
                  <a:lnTo>
                    <a:pt x="0" y="0"/>
                  </a:lnTo>
                  <a:close/>
                </a:path>
              </a:pathLst>
            </a:custGeom>
            <a:blipFill rotWithShape="1">
              <a:blip r:embed="rId1"/>
              <a:stretch>
                <a:fillRect/>
              </a:stretch>
            </a:blipFill>
            <a:ln>
              <a:noFill/>
            </a:ln>
          </p:spPr>
          <p:txBody>
            <a:bodyPr spcFirstLastPara="1" wrap="square" lIns="60950" tIns="30467" rIns="60950" bIns="30467" anchor="t" anchorCtr="0">
              <a:noAutofit/>
            </a:bodyPr>
            <a:lstStyle/>
            <a:p>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05" name="Google Shape;405;p21"/>
            <p:cNvSpPr/>
            <p:nvPr/>
          </p:nvSpPr>
          <p:spPr>
            <a:xfrm>
              <a:off x="4419882" y="3747189"/>
              <a:ext cx="8689939" cy="6509555"/>
            </a:xfrm>
            <a:custGeom>
              <a:avLst/>
              <a:gdLst/>
              <a:ahLst/>
              <a:cxnLst/>
              <a:rect l="l" t="t" r="r" b="b"/>
              <a:pathLst>
                <a:path w="8689939" h="6509555" extrusionOk="0">
                  <a:moveTo>
                    <a:pt x="0" y="0"/>
                  </a:moveTo>
                  <a:lnTo>
                    <a:pt x="8689940" y="0"/>
                  </a:lnTo>
                  <a:lnTo>
                    <a:pt x="8689940" y="6509555"/>
                  </a:lnTo>
                  <a:lnTo>
                    <a:pt x="0" y="6509555"/>
                  </a:lnTo>
                  <a:lnTo>
                    <a:pt x="0" y="0"/>
                  </a:lnTo>
                  <a:close/>
                </a:path>
              </a:pathLst>
            </a:custGeom>
            <a:blipFill rotWithShape="1">
              <a:blip r:embed="rId2"/>
              <a:stretch>
                <a:fillRect/>
              </a:stretch>
            </a:blipFill>
            <a:ln>
              <a:noFill/>
            </a:ln>
          </p:spPr>
          <p:txBody>
            <a:bodyPr spcFirstLastPara="1" wrap="square" lIns="60950" tIns="30467" rIns="60950" bIns="30467" anchor="t" anchorCtr="0">
              <a:noAutofit/>
            </a:bodyPr>
            <a:lstStyle/>
            <a:p>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06" name="Google Shape;406;p21"/>
            <p:cNvSpPr/>
            <p:nvPr/>
          </p:nvSpPr>
          <p:spPr>
            <a:xfrm>
              <a:off x="254627" y="0"/>
              <a:ext cx="8000480" cy="3607489"/>
            </a:xfrm>
            <a:custGeom>
              <a:avLst/>
              <a:gdLst/>
              <a:ahLst/>
              <a:cxnLst/>
              <a:rect l="l" t="t" r="r" b="b"/>
              <a:pathLst>
                <a:path w="8000480" h="3607489" extrusionOk="0">
                  <a:moveTo>
                    <a:pt x="0" y="0"/>
                  </a:moveTo>
                  <a:lnTo>
                    <a:pt x="8000480" y="0"/>
                  </a:lnTo>
                  <a:lnTo>
                    <a:pt x="8000480" y="3607489"/>
                  </a:lnTo>
                  <a:lnTo>
                    <a:pt x="0" y="3607489"/>
                  </a:lnTo>
                  <a:lnTo>
                    <a:pt x="0" y="0"/>
                  </a:lnTo>
                  <a:close/>
                </a:path>
              </a:pathLst>
            </a:custGeom>
            <a:blipFill rotWithShape="1">
              <a:blip r:embed="rId3"/>
              <a:stretch>
                <a:fillRect/>
              </a:stretch>
            </a:blipFill>
            <a:ln>
              <a:noFill/>
            </a:ln>
          </p:spPr>
          <p:txBody>
            <a:bodyPr spcFirstLastPara="1" wrap="square" lIns="60950" tIns="30467" rIns="60950" bIns="30467" anchor="t" anchorCtr="0">
              <a:noAutofit/>
            </a:bodyPr>
            <a:lstStyle/>
            <a:p>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407" name="Google Shape;407;p21"/>
          <p:cNvSpPr txBox="1"/>
          <p:nvPr/>
        </p:nvSpPr>
        <p:spPr>
          <a:xfrm>
            <a:off x="1068705" y="2771775"/>
            <a:ext cx="2665095" cy="1103630"/>
          </a:xfrm>
          <a:prstGeom prst="rect">
            <a:avLst/>
          </a:prstGeom>
          <a:noFill/>
          <a:ln>
            <a:noFill/>
          </a:ln>
        </p:spPr>
        <p:txBody>
          <a:bodyPr spcFirstLastPara="1" wrap="square" lIns="0" tIns="0" rIns="0" bIns="0" anchor="t" anchorCtr="0">
            <a:spAutoFit/>
          </a:bodyPr>
          <a:lstStyle/>
          <a:p>
            <a:pPr>
              <a:lnSpc>
                <a:spcPct val="115000"/>
              </a:lnSpc>
            </a:pPr>
            <a:r>
              <a:rPr lang="en-US" sz="3115" b="1">
                <a:solidFill>
                  <a:srgbClr val="002060"/>
                </a:solidFill>
                <a:latin typeface="Be Vietnam Pro"/>
                <a:ea typeface="Be Vietnam Pro"/>
                <a:cs typeface="Be Vietnam Pro"/>
                <a:sym typeface="Be Vietnam Pro"/>
              </a:rPr>
              <a:t>Nội dung trình bày</a:t>
            </a:r>
            <a:endParaRPr sz="1200" b="1">
              <a:solidFill>
                <a:srgbClr val="002060"/>
              </a:solidFill>
              <a:latin typeface="Be Vietnam Pro"/>
              <a:ea typeface="Be Vietnam Pro"/>
              <a:cs typeface="Be Vietnam Pro"/>
              <a:sym typeface="Be Vietnam Pro"/>
            </a:endParaRPr>
          </a:p>
        </p:txBody>
      </p:sp>
      <p:sp>
        <p:nvSpPr>
          <p:cNvPr id="409" name="Google Shape;409;p21"/>
          <p:cNvSpPr txBox="1"/>
          <p:nvPr/>
        </p:nvSpPr>
        <p:spPr>
          <a:xfrm>
            <a:off x="5044462" y="1606247"/>
            <a:ext cx="4123514" cy="4395049"/>
          </a:xfrm>
          <a:prstGeom prst="rect">
            <a:avLst/>
          </a:prstGeom>
          <a:noFill/>
          <a:ln>
            <a:noFill/>
          </a:ln>
        </p:spPr>
        <p:txBody>
          <a:bodyPr spcFirstLastPara="1" wrap="square" lIns="0" tIns="0" rIns="0" bIns="0" anchor="t" anchorCtr="0">
            <a:spAutoFit/>
          </a:bodyPr>
          <a:lstStyle/>
          <a:p>
            <a:pPr marL="342900" indent="-342900">
              <a:lnSpc>
                <a:spcPct val="238000"/>
              </a:lnSpc>
              <a:buAutoNum type="arabicPeriod"/>
            </a:pPr>
            <a:r>
              <a:rPr lang="en-US" sz="2000">
                <a:solidFill>
                  <a:srgbClr val="002060"/>
                </a:solidFill>
                <a:latin typeface="Arial" panose="020B0604020202020204" pitchFamily="34" charset="0"/>
                <a:ea typeface="Arial" panose="020B0604020202020204"/>
                <a:cs typeface="Arial" panose="020B0604020202020204" pitchFamily="34" charset="0"/>
                <a:sym typeface="Arial" panose="020B0604020202020204"/>
              </a:rPr>
              <a:t>REQUIREMENT ELICITATION</a:t>
            </a:r>
            <a:endParaRPr lang="en-US" sz="2000">
              <a:solidFill>
                <a:srgbClr val="002060"/>
              </a:solidFill>
              <a:latin typeface="Arial" panose="020B0604020202020204" pitchFamily="34" charset="0"/>
              <a:ea typeface="Arial" panose="020B0604020202020204"/>
              <a:cs typeface="Arial" panose="020B0604020202020204" pitchFamily="34" charset="0"/>
              <a:sym typeface="Arial" panose="020B0604020202020204"/>
            </a:endParaRPr>
          </a:p>
          <a:p>
            <a:pPr marL="342900" indent="-342900">
              <a:lnSpc>
                <a:spcPct val="238000"/>
              </a:lnSpc>
              <a:buAutoNum type="arabicPeriod"/>
            </a:pPr>
            <a:r>
              <a:rPr lang="en-US" sz="2000">
                <a:solidFill>
                  <a:srgbClr val="002060"/>
                </a:solidFill>
                <a:latin typeface="Arial" panose="020B0604020202020204" pitchFamily="34" charset="0"/>
                <a:cs typeface="Arial" panose="020B0604020202020204" pitchFamily="34" charset="0"/>
                <a:sym typeface="Arial" panose="020B0604020202020204"/>
              </a:rPr>
              <a:t>REQUIREMENT ANALYSIS</a:t>
            </a:r>
            <a:endParaRPr sz="2000">
              <a:solidFill>
                <a:srgbClr val="002060"/>
              </a:solidFill>
              <a:latin typeface="Arial" panose="020B0604020202020204" pitchFamily="34" charset="0"/>
              <a:cs typeface="Arial" panose="020B0604020202020204" pitchFamily="34" charset="0"/>
            </a:endParaRPr>
          </a:p>
          <a:p>
            <a:pPr>
              <a:lnSpc>
                <a:spcPct val="238000"/>
              </a:lnSpc>
            </a:pPr>
            <a:r>
              <a:rPr lang="en-US" sz="2000">
                <a:solidFill>
                  <a:srgbClr val="002060"/>
                </a:solidFill>
                <a:latin typeface="Arial" panose="020B0604020202020204" pitchFamily="34" charset="0"/>
                <a:cs typeface="Arial" panose="020B0604020202020204" pitchFamily="34" charset="0"/>
                <a:sym typeface="Arial" panose="020B0604020202020204"/>
              </a:rPr>
              <a:t>3.  USE CASE DIAGRAM</a:t>
            </a:r>
            <a:endParaRPr sz="2000">
              <a:solidFill>
                <a:srgbClr val="002060"/>
              </a:solidFill>
              <a:latin typeface="Arial" panose="020B0604020202020204" pitchFamily="34" charset="0"/>
              <a:cs typeface="Arial" panose="020B0604020202020204" pitchFamily="34" charset="0"/>
            </a:endParaRPr>
          </a:p>
          <a:p>
            <a:pPr>
              <a:lnSpc>
                <a:spcPct val="238000"/>
              </a:lnSpc>
            </a:pPr>
            <a:r>
              <a:rPr lang="en-US" sz="2000">
                <a:solidFill>
                  <a:srgbClr val="002060"/>
                </a:solidFill>
                <a:latin typeface="Arial" panose="020B0604020202020204" pitchFamily="34" charset="0"/>
                <a:cs typeface="Arial" panose="020B0604020202020204" pitchFamily="34" charset="0"/>
                <a:sym typeface="Arial" panose="020B0604020202020204"/>
              </a:rPr>
              <a:t>4. SYSTEM MODELING</a:t>
            </a:r>
            <a:endParaRPr sz="2000">
              <a:solidFill>
                <a:srgbClr val="002060"/>
              </a:solidFill>
              <a:latin typeface="Arial" panose="020B0604020202020204" pitchFamily="34" charset="0"/>
              <a:cs typeface="Arial" panose="020B0604020202020204" pitchFamily="34" charset="0"/>
            </a:endParaRPr>
          </a:p>
          <a:p>
            <a:pPr>
              <a:lnSpc>
                <a:spcPct val="238000"/>
              </a:lnSpc>
            </a:pPr>
            <a:r>
              <a:rPr lang="en-US" sz="2000">
                <a:solidFill>
                  <a:srgbClr val="002060"/>
                </a:solidFill>
                <a:latin typeface="Arial" panose="020B0604020202020204" pitchFamily="34" charset="0"/>
                <a:ea typeface="Arial" panose="020B0604020202020204"/>
                <a:cs typeface="Arial" panose="020B0604020202020204" pitchFamily="34" charset="0"/>
                <a:sym typeface="Arial" panose="020B0604020202020204"/>
              </a:rPr>
              <a:t>5. ARCHITECTURE DESIGN</a:t>
            </a:r>
            <a:endParaRPr lang="en-US" sz="2000">
              <a:solidFill>
                <a:srgbClr val="002060"/>
              </a:solidFill>
              <a:latin typeface="Arial" panose="020B0604020202020204" pitchFamily="34" charset="0"/>
              <a:ea typeface="Arial" panose="020B0604020202020204"/>
              <a:cs typeface="Arial" panose="020B0604020202020204" pitchFamily="34" charset="0"/>
              <a:sym typeface="Arial" panose="020B0604020202020204"/>
            </a:endParaRPr>
          </a:p>
          <a:p>
            <a:pPr>
              <a:lnSpc>
                <a:spcPct val="238000"/>
              </a:lnSpc>
            </a:pPr>
            <a:r>
              <a:rPr lang="en-US" sz="2000">
                <a:solidFill>
                  <a:srgbClr val="002060"/>
                </a:solidFill>
                <a:latin typeface="Arial" panose="020B0604020202020204" pitchFamily="34" charset="0"/>
                <a:cs typeface="Arial" panose="020B0604020202020204" pitchFamily="34" charset="0"/>
                <a:sym typeface="Arial" panose="020B0604020202020204"/>
              </a:rPr>
              <a:t>6. IMPLEMENTATION</a:t>
            </a:r>
            <a:endParaRPr sz="2000">
              <a:solidFill>
                <a:srgbClr val="002060"/>
              </a:solidFill>
              <a:latin typeface="Arial" panose="020B0604020202020204" pitchFamily="34" charset="0"/>
              <a:cs typeface="Arial" panose="020B0604020202020204" pitchFamily="34" charset="0"/>
            </a:endParaRPr>
          </a:p>
        </p:txBody>
      </p:sp>
      <p:cxnSp>
        <p:nvCxnSpPr>
          <p:cNvPr id="410" name="Google Shape;410;p21"/>
          <p:cNvCxnSpPr/>
          <p:nvPr/>
        </p:nvCxnSpPr>
        <p:spPr>
          <a:xfrm>
            <a:off x="346955" y="173297"/>
            <a:ext cx="1576814" cy="0"/>
          </a:xfrm>
          <a:prstGeom prst="straightConnector1">
            <a:avLst/>
          </a:prstGeom>
          <a:noFill/>
          <a:ln w="19050" cap="flat" cmpd="sng">
            <a:solidFill>
              <a:srgbClr val="252747"/>
            </a:solidFill>
            <a:prstDash val="solid"/>
            <a:round/>
            <a:headEnd type="none" w="sm" len="sm"/>
            <a:tailEnd type="none" w="sm" len="sm"/>
          </a:ln>
        </p:spPr>
      </p:cxnSp>
      <p:grpSp>
        <p:nvGrpSpPr>
          <p:cNvPr id="411" name="Google Shape;411;p21"/>
          <p:cNvGrpSpPr/>
          <p:nvPr/>
        </p:nvGrpSpPr>
        <p:grpSpPr>
          <a:xfrm>
            <a:off x="346955" y="188866"/>
            <a:ext cx="126940" cy="247491"/>
            <a:chOff x="0" y="-47625"/>
            <a:chExt cx="50149" cy="97774"/>
          </a:xfrm>
        </p:grpSpPr>
        <p:sp>
          <p:nvSpPr>
            <p:cNvPr id="412" name="Google Shape;412;p21"/>
            <p:cNvSpPr/>
            <p:nvPr/>
          </p:nvSpPr>
          <p:spPr>
            <a:xfrm>
              <a:off x="0" y="0"/>
              <a:ext cx="50149" cy="50149"/>
            </a:xfrm>
            <a:custGeom>
              <a:avLst/>
              <a:gdLst/>
              <a:ahLst/>
              <a:cxnLst/>
              <a:rect l="l" t="t" r="r" b="b"/>
              <a:pathLst>
                <a:path w="50149" h="50149" extrusionOk="0">
                  <a:moveTo>
                    <a:pt x="0" y="0"/>
                  </a:moveTo>
                  <a:lnTo>
                    <a:pt x="50149" y="0"/>
                  </a:lnTo>
                  <a:lnTo>
                    <a:pt x="50149" y="50149"/>
                  </a:lnTo>
                  <a:lnTo>
                    <a:pt x="0" y="50149"/>
                  </a:lnTo>
                  <a:close/>
                </a:path>
              </a:pathLst>
            </a:custGeom>
            <a:solidFill>
              <a:srgbClr val="252747"/>
            </a:solidFill>
            <a:ln>
              <a:noFill/>
            </a:ln>
          </p:spPr>
          <p:txBody>
            <a:bodyPr spcFirstLastPara="1" wrap="square" lIns="60950" tIns="30467" rIns="60950" bIns="30467" anchor="t" anchorCtr="0">
              <a:noAutofit/>
            </a:bodyPr>
            <a:lstStyle/>
            <a:p>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13" name="Google Shape;413;p21"/>
            <p:cNvSpPr txBox="1"/>
            <p:nvPr/>
          </p:nvSpPr>
          <p:spPr>
            <a:xfrm>
              <a:off x="0" y="-47625"/>
              <a:ext cx="50149" cy="97774"/>
            </a:xfrm>
            <a:prstGeom prst="rect">
              <a:avLst/>
            </a:prstGeom>
            <a:noFill/>
            <a:ln>
              <a:noFill/>
            </a:ln>
          </p:spPr>
          <p:txBody>
            <a:bodyPr spcFirstLastPara="1" wrap="square" lIns="33867" tIns="33867" rIns="33867" bIns="33867" anchor="ctr" anchorCtr="0">
              <a:noAutofit/>
            </a:bodyPr>
            <a:lstStyle/>
            <a:p>
              <a:pPr algn="ctr">
                <a:lnSpc>
                  <a:spcPct val="187000"/>
                </a:lnSpc>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grpSp>
      <p:cxnSp>
        <p:nvCxnSpPr>
          <p:cNvPr id="415" name="Google Shape;415;p21"/>
          <p:cNvCxnSpPr/>
          <p:nvPr/>
        </p:nvCxnSpPr>
        <p:spPr>
          <a:xfrm>
            <a:off x="2827274" y="173297"/>
            <a:ext cx="1576814" cy="0"/>
          </a:xfrm>
          <a:prstGeom prst="straightConnector1">
            <a:avLst/>
          </a:prstGeom>
          <a:noFill/>
          <a:ln w="19050" cap="flat" cmpd="sng">
            <a:solidFill>
              <a:srgbClr val="252747"/>
            </a:solidFill>
            <a:prstDash val="solid"/>
            <a:round/>
            <a:headEnd type="none" w="sm" len="sm"/>
            <a:tailEnd type="none" w="sm" len="sm"/>
          </a:ln>
        </p:spPr>
      </p:cxnSp>
      <p:grpSp>
        <p:nvGrpSpPr>
          <p:cNvPr id="416" name="Google Shape;416;p21"/>
          <p:cNvGrpSpPr/>
          <p:nvPr/>
        </p:nvGrpSpPr>
        <p:grpSpPr>
          <a:xfrm>
            <a:off x="2827274" y="188866"/>
            <a:ext cx="126940" cy="247491"/>
            <a:chOff x="0" y="-47625"/>
            <a:chExt cx="50149" cy="97774"/>
          </a:xfrm>
        </p:grpSpPr>
        <p:sp>
          <p:nvSpPr>
            <p:cNvPr id="417" name="Google Shape;417;p21"/>
            <p:cNvSpPr/>
            <p:nvPr/>
          </p:nvSpPr>
          <p:spPr>
            <a:xfrm>
              <a:off x="0" y="0"/>
              <a:ext cx="50149" cy="50149"/>
            </a:xfrm>
            <a:custGeom>
              <a:avLst/>
              <a:gdLst/>
              <a:ahLst/>
              <a:cxnLst/>
              <a:rect l="l" t="t" r="r" b="b"/>
              <a:pathLst>
                <a:path w="50149" h="50149" extrusionOk="0">
                  <a:moveTo>
                    <a:pt x="0" y="0"/>
                  </a:moveTo>
                  <a:lnTo>
                    <a:pt x="50149" y="0"/>
                  </a:lnTo>
                  <a:lnTo>
                    <a:pt x="50149" y="50149"/>
                  </a:lnTo>
                  <a:lnTo>
                    <a:pt x="0" y="50149"/>
                  </a:lnTo>
                  <a:close/>
                </a:path>
              </a:pathLst>
            </a:custGeom>
            <a:solidFill>
              <a:srgbClr val="252747"/>
            </a:solidFill>
            <a:ln>
              <a:noFill/>
            </a:ln>
          </p:spPr>
          <p:txBody>
            <a:bodyPr spcFirstLastPara="1" wrap="square" lIns="60950" tIns="30467" rIns="60950" bIns="30467" anchor="t" anchorCtr="0">
              <a:noAutofit/>
            </a:bodyPr>
            <a:lstStyle/>
            <a:p>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18" name="Google Shape;418;p21"/>
            <p:cNvSpPr txBox="1"/>
            <p:nvPr/>
          </p:nvSpPr>
          <p:spPr>
            <a:xfrm>
              <a:off x="0" y="-47625"/>
              <a:ext cx="50149" cy="97774"/>
            </a:xfrm>
            <a:prstGeom prst="rect">
              <a:avLst/>
            </a:prstGeom>
            <a:noFill/>
            <a:ln>
              <a:noFill/>
            </a:ln>
          </p:spPr>
          <p:txBody>
            <a:bodyPr spcFirstLastPara="1" wrap="square" lIns="33867" tIns="33867" rIns="33867" bIns="33867" anchor="ctr" anchorCtr="0">
              <a:noAutofit/>
            </a:bodyPr>
            <a:lstStyle/>
            <a:p>
              <a:pPr algn="ctr">
                <a:lnSpc>
                  <a:spcPct val="187000"/>
                </a:lnSpc>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grpSp>
      <p:cxnSp>
        <p:nvCxnSpPr>
          <p:cNvPr id="420" name="Google Shape;420;p21"/>
          <p:cNvCxnSpPr/>
          <p:nvPr/>
        </p:nvCxnSpPr>
        <p:spPr>
          <a:xfrm>
            <a:off x="5307594" y="173297"/>
            <a:ext cx="1576814" cy="0"/>
          </a:xfrm>
          <a:prstGeom prst="straightConnector1">
            <a:avLst/>
          </a:prstGeom>
          <a:noFill/>
          <a:ln w="19050" cap="flat" cmpd="sng">
            <a:solidFill>
              <a:srgbClr val="252747"/>
            </a:solidFill>
            <a:prstDash val="solid"/>
            <a:round/>
            <a:headEnd type="none" w="sm" len="sm"/>
            <a:tailEnd type="none" w="sm" len="sm"/>
          </a:ln>
        </p:spPr>
      </p:cxnSp>
      <p:grpSp>
        <p:nvGrpSpPr>
          <p:cNvPr id="421" name="Google Shape;421;p21"/>
          <p:cNvGrpSpPr/>
          <p:nvPr/>
        </p:nvGrpSpPr>
        <p:grpSpPr>
          <a:xfrm>
            <a:off x="5307593" y="188866"/>
            <a:ext cx="126940" cy="247491"/>
            <a:chOff x="0" y="-47625"/>
            <a:chExt cx="50149" cy="97774"/>
          </a:xfrm>
        </p:grpSpPr>
        <p:sp>
          <p:nvSpPr>
            <p:cNvPr id="422" name="Google Shape;422;p21"/>
            <p:cNvSpPr/>
            <p:nvPr/>
          </p:nvSpPr>
          <p:spPr>
            <a:xfrm>
              <a:off x="0" y="0"/>
              <a:ext cx="50149" cy="50149"/>
            </a:xfrm>
            <a:custGeom>
              <a:avLst/>
              <a:gdLst/>
              <a:ahLst/>
              <a:cxnLst/>
              <a:rect l="l" t="t" r="r" b="b"/>
              <a:pathLst>
                <a:path w="50149" h="50149" extrusionOk="0">
                  <a:moveTo>
                    <a:pt x="0" y="0"/>
                  </a:moveTo>
                  <a:lnTo>
                    <a:pt x="50149" y="0"/>
                  </a:lnTo>
                  <a:lnTo>
                    <a:pt x="50149" y="50149"/>
                  </a:lnTo>
                  <a:lnTo>
                    <a:pt x="0" y="50149"/>
                  </a:lnTo>
                  <a:close/>
                </a:path>
              </a:pathLst>
            </a:custGeom>
            <a:solidFill>
              <a:srgbClr val="252747"/>
            </a:solidFill>
            <a:ln>
              <a:noFill/>
            </a:ln>
          </p:spPr>
          <p:txBody>
            <a:bodyPr spcFirstLastPara="1" wrap="square" lIns="60950" tIns="30467" rIns="60950" bIns="30467" anchor="t" anchorCtr="0">
              <a:noAutofit/>
            </a:bodyPr>
            <a:lstStyle/>
            <a:p>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23" name="Google Shape;423;p21"/>
            <p:cNvSpPr txBox="1"/>
            <p:nvPr/>
          </p:nvSpPr>
          <p:spPr>
            <a:xfrm>
              <a:off x="0" y="-47625"/>
              <a:ext cx="50149" cy="97774"/>
            </a:xfrm>
            <a:prstGeom prst="rect">
              <a:avLst/>
            </a:prstGeom>
            <a:noFill/>
            <a:ln>
              <a:noFill/>
            </a:ln>
          </p:spPr>
          <p:txBody>
            <a:bodyPr spcFirstLastPara="1" wrap="square" lIns="33867" tIns="33867" rIns="33867" bIns="33867" anchor="ctr" anchorCtr="0">
              <a:noAutofit/>
            </a:bodyPr>
            <a:lstStyle/>
            <a:p>
              <a:pPr algn="ctr">
                <a:lnSpc>
                  <a:spcPct val="187000"/>
                </a:lnSpc>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grpSp>
      <p:cxnSp>
        <p:nvCxnSpPr>
          <p:cNvPr id="425" name="Google Shape;425;p21"/>
          <p:cNvCxnSpPr/>
          <p:nvPr/>
        </p:nvCxnSpPr>
        <p:spPr>
          <a:xfrm>
            <a:off x="7787913" y="173297"/>
            <a:ext cx="1576814" cy="0"/>
          </a:xfrm>
          <a:prstGeom prst="straightConnector1">
            <a:avLst/>
          </a:prstGeom>
          <a:noFill/>
          <a:ln w="19050" cap="flat" cmpd="sng">
            <a:solidFill>
              <a:srgbClr val="252747"/>
            </a:solidFill>
            <a:prstDash val="solid"/>
            <a:round/>
            <a:headEnd type="none" w="sm" len="sm"/>
            <a:tailEnd type="none" w="sm" len="sm"/>
          </a:ln>
        </p:spPr>
      </p:cxnSp>
      <p:grpSp>
        <p:nvGrpSpPr>
          <p:cNvPr id="426" name="Google Shape;426;p21"/>
          <p:cNvGrpSpPr/>
          <p:nvPr/>
        </p:nvGrpSpPr>
        <p:grpSpPr>
          <a:xfrm>
            <a:off x="7787913" y="188866"/>
            <a:ext cx="126940" cy="247491"/>
            <a:chOff x="0" y="-47625"/>
            <a:chExt cx="50149" cy="97774"/>
          </a:xfrm>
        </p:grpSpPr>
        <p:sp>
          <p:nvSpPr>
            <p:cNvPr id="427" name="Google Shape;427;p21"/>
            <p:cNvSpPr/>
            <p:nvPr/>
          </p:nvSpPr>
          <p:spPr>
            <a:xfrm>
              <a:off x="0" y="0"/>
              <a:ext cx="50149" cy="50149"/>
            </a:xfrm>
            <a:custGeom>
              <a:avLst/>
              <a:gdLst/>
              <a:ahLst/>
              <a:cxnLst/>
              <a:rect l="l" t="t" r="r" b="b"/>
              <a:pathLst>
                <a:path w="50149" h="50149" extrusionOk="0">
                  <a:moveTo>
                    <a:pt x="0" y="0"/>
                  </a:moveTo>
                  <a:lnTo>
                    <a:pt x="50149" y="0"/>
                  </a:lnTo>
                  <a:lnTo>
                    <a:pt x="50149" y="50149"/>
                  </a:lnTo>
                  <a:lnTo>
                    <a:pt x="0" y="50149"/>
                  </a:lnTo>
                  <a:close/>
                </a:path>
              </a:pathLst>
            </a:custGeom>
            <a:solidFill>
              <a:srgbClr val="252747"/>
            </a:solidFill>
            <a:ln>
              <a:noFill/>
            </a:ln>
          </p:spPr>
          <p:txBody>
            <a:bodyPr spcFirstLastPara="1" wrap="square" lIns="60950" tIns="30467" rIns="60950" bIns="30467" anchor="t" anchorCtr="0">
              <a:noAutofit/>
            </a:bodyPr>
            <a:lstStyle/>
            <a:p>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28" name="Google Shape;428;p21"/>
            <p:cNvSpPr txBox="1"/>
            <p:nvPr/>
          </p:nvSpPr>
          <p:spPr>
            <a:xfrm>
              <a:off x="0" y="-47625"/>
              <a:ext cx="50149" cy="97774"/>
            </a:xfrm>
            <a:prstGeom prst="rect">
              <a:avLst/>
            </a:prstGeom>
            <a:noFill/>
            <a:ln>
              <a:noFill/>
            </a:ln>
          </p:spPr>
          <p:txBody>
            <a:bodyPr spcFirstLastPara="1" wrap="square" lIns="33867" tIns="33867" rIns="33867" bIns="33867" anchor="ctr" anchorCtr="0">
              <a:noAutofit/>
            </a:bodyPr>
            <a:lstStyle/>
            <a:p>
              <a:pPr algn="ctr">
                <a:lnSpc>
                  <a:spcPct val="187000"/>
                </a:lnSpc>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grpSp>
      <p:cxnSp>
        <p:nvCxnSpPr>
          <p:cNvPr id="430" name="Google Shape;430;p21"/>
          <p:cNvCxnSpPr/>
          <p:nvPr/>
        </p:nvCxnSpPr>
        <p:spPr>
          <a:xfrm>
            <a:off x="10268232" y="173297"/>
            <a:ext cx="1576814" cy="0"/>
          </a:xfrm>
          <a:prstGeom prst="straightConnector1">
            <a:avLst/>
          </a:prstGeom>
          <a:noFill/>
          <a:ln w="19050" cap="flat" cmpd="sng">
            <a:solidFill>
              <a:srgbClr val="252747"/>
            </a:solidFill>
            <a:prstDash val="solid"/>
            <a:round/>
            <a:headEnd type="none" w="sm" len="sm"/>
            <a:tailEnd type="none" w="sm" len="sm"/>
          </a:ln>
        </p:spPr>
      </p:cxnSp>
      <p:grpSp>
        <p:nvGrpSpPr>
          <p:cNvPr id="431" name="Google Shape;431;p21"/>
          <p:cNvGrpSpPr/>
          <p:nvPr/>
        </p:nvGrpSpPr>
        <p:grpSpPr>
          <a:xfrm>
            <a:off x="10268232" y="188866"/>
            <a:ext cx="126940" cy="247491"/>
            <a:chOff x="0" y="-47625"/>
            <a:chExt cx="50149" cy="97774"/>
          </a:xfrm>
        </p:grpSpPr>
        <p:sp>
          <p:nvSpPr>
            <p:cNvPr id="432" name="Google Shape;432;p21"/>
            <p:cNvSpPr/>
            <p:nvPr/>
          </p:nvSpPr>
          <p:spPr>
            <a:xfrm>
              <a:off x="0" y="0"/>
              <a:ext cx="50149" cy="50149"/>
            </a:xfrm>
            <a:custGeom>
              <a:avLst/>
              <a:gdLst/>
              <a:ahLst/>
              <a:cxnLst/>
              <a:rect l="l" t="t" r="r" b="b"/>
              <a:pathLst>
                <a:path w="50149" h="50149" extrusionOk="0">
                  <a:moveTo>
                    <a:pt x="0" y="0"/>
                  </a:moveTo>
                  <a:lnTo>
                    <a:pt x="50149" y="0"/>
                  </a:lnTo>
                  <a:lnTo>
                    <a:pt x="50149" y="50149"/>
                  </a:lnTo>
                  <a:lnTo>
                    <a:pt x="0" y="50149"/>
                  </a:lnTo>
                  <a:close/>
                </a:path>
              </a:pathLst>
            </a:custGeom>
            <a:solidFill>
              <a:srgbClr val="252747"/>
            </a:solidFill>
            <a:ln>
              <a:noFill/>
            </a:ln>
          </p:spPr>
          <p:txBody>
            <a:bodyPr spcFirstLastPara="1" wrap="square" lIns="60950" tIns="30467" rIns="60950" bIns="30467" anchor="t" anchorCtr="0">
              <a:noAutofit/>
            </a:bodyPr>
            <a:lstStyle/>
            <a:p>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33" name="Google Shape;433;p21"/>
            <p:cNvSpPr txBox="1"/>
            <p:nvPr/>
          </p:nvSpPr>
          <p:spPr>
            <a:xfrm>
              <a:off x="0" y="-47625"/>
              <a:ext cx="50149" cy="97774"/>
            </a:xfrm>
            <a:prstGeom prst="rect">
              <a:avLst/>
            </a:prstGeom>
            <a:noFill/>
            <a:ln>
              <a:noFill/>
            </a:ln>
          </p:spPr>
          <p:txBody>
            <a:bodyPr spcFirstLastPara="1" wrap="square" lIns="33867" tIns="33867" rIns="33867" bIns="33867" anchor="ctr" anchorCtr="0">
              <a:noAutofit/>
            </a:bodyPr>
            <a:lstStyle/>
            <a:p>
              <a:pPr algn="ctr">
                <a:lnSpc>
                  <a:spcPct val="187000"/>
                </a:lnSpc>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35" name="Google Shape;435;p21"/>
          <p:cNvGrpSpPr/>
          <p:nvPr/>
        </p:nvGrpSpPr>
        <p:grpSpPr>
          <a:xfrm rot="5400000">
            <a:off x="3928943" y="3096623"/>
            <a:ext cx="211817" cy="838341"/>
            <a:chOff x="0" y="-24821"/>
            <a:chExt cx="423633" cy="1676683"/>
          </a:xfrm>
        </p:grpSpPr>
        <p:grpSp>
          <p:nvGrpSpPr>
            <p:cNvPr id="436" name="Google Shape;436;p21"/>
            <p:cNvGrpSpPr/>
            <p:nvPr/>
          </p:nvGrpSpPr>
          <p:grpSpPr>
            <a:xfrm>
              <a:off x="0" y="1203407"/>
              <a:ext cx="423633" cy="448455"/>
              <a:chOff x="0" y="-47625"/>
              <a:chExt cx="812800" cy="860425"/>
            </a:xfrm>
          </p:grpSpPr>
          <p:sp>
            <p:nvSpPr>
              <p:cNvPr id="437" name="Google Shape;437;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8C4C5"/>
              </a:solidFill>
              <a:ln>
                <a:noFill/>
              </a:ln>
            </p:spPr>
            <p:txBody>
              <a:bodyPr spcFirstLastPara="1" wrap="square" lIns="60950" tIns="30467" rIns="60950" bIns="30467" anchor="t" anchorCtr="0">
                <a:noAutofit/>
              </a:bodyPr>
              <a:lstStyle/>
              <a:p>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38" name="Google Shape;438;p21"/>
              <p:cNvSpPr txBox="1"/>
              <p:nvPr/>
            </p:nvSpPr>
            <p:spPr>
              <a:xfrm>
                <a:off x="76200" y="-47625"/>
                <a:ext cx="660400" cy="784225"/>
              </a:xfrm>
              <a:prstGeom prst="rect">
                <a:avLst/>
              </a:prstGeom>
              <a:noFill/>
              <a:ln>
                <a:noFill/>
              </a:ln>
            </p:spPr>
            <p:txBody>
              <a:bodyPr spcFirstLastPara="1" wrap="square" lIns="53767" tIns="53767" rIns="53767" bIns="53767" anchor="ctr" anchorCtr="0">
                <a:noAutofit/>
              </a:bodyPr>
              <a:lstStyle/>
              <a:p>
                <a:pPr algn="ctr">
                  <a:lnSpc>
                    <a:spcPct val="473000"/>
                  </a:lnSpc>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39" name="Google Shape;439;p21"/>
            <p:cNvGrpSpPr/>
            <p:nvPr/>
          </p:nvGrpSpPr>
          <p:grpSpPr>
            <a:xfrm>
              <a:off x="0" y="589293"/>
              <a:ext cx="423614" cy="448435"/>
              <a:chOff x="0" y="-47625"/>
              <a:chExt cx="812800" cy="860425"/>
            </a:xfrm>
          </p:grpSpPr>
          <p:sp>
            <p:nvSpPr>
              <p:cNvPr id="440" name="Google Shape;440;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8C4C5"/>
              </a:solidFill>
              <a:ln>
                <a:noFill/>
              </a:ln>
            </p:spPr>
            <p:txBody>
              <a:bodyPr spcFirstLastPara="1" wrap="square" lIns="60950" tIns="30467" rIns="60950" bIns="30467" anchor="t" anchorCtr="0">
                <a:noAutofit/>
              </a:bodyPr>
              <a:lstStyle/>
              <a:p>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41" name="Google Shape;441;p21"/>
              <p:cNvSpPr txBox="1"/>
              <p:nvPr/>
            </p:nvSpPr>
            <p:spPr>
              <a:xfrm>
                <a:off x="76200" y="-47625"/>
                <a:ext cx="660400" cy="784225"/>
              </a:xfrm>
              <a:prstGeom prst="rect">
                <a:avLst/>
              </a:prstGeom>
              <a:noFill/>
              <a:ln>
                <a:noFill/>
              </a:ln>
            </p:spPr>
            <p:txBody>
              <a:bodyPr spcFirstLastPara="1" wrap="square" lIns="53767" tIns="53767" rIns="53767" bIns="53767" anchor="ctr" anchorCtr="0">
                <a:noAutofit/>
              </a:bodyPr>
              <a:lstStyle/>
              <a:p>
                <a:pPr algn="ctr">
                  <a:lnSpc>
                    <a:spcPct val="473000"/>
                  </a:lnSpc>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42" name="Google Shape;442;p21"/>
            <p:cNvGrpSpPr/>
            <p:nvPr/>
          </p:nvGrpSpPr>
          <p:grpSpPr>
            <a:xfrm>
              <a:off x="0" y="-24821"/>
              <a:ext cx="423614" cy="448435"/>
              <a:chOff x="0" y="-47625"/>
              <a:chExt cx="812800" cy="860425"/>
            </a:xfrm>
          </p:grpSpPr>
          <p:sp>
            <p:nvSpPr>
              <p:cNvPr id="443" name="Google Shape;443;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8C4C5"/>
              </a:solidFill>
              <a:ln>
                <a:noFill/>
              </a:ln>
            </p:spPr>
            <p:txBody>
              <a:bodyPr spcFirstLastPara="1" wrap="square" lIns="60950" tIns="30467" rIns="60950" bIns="30467" anchor="t" anchorCtr="0">
                <a:noAutofit/>
              </a:bodyPr>
              <a:lstStyle/>
              <a:p>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44" name="Google Shape;444;p21"/>
              <p:cNvSpPr txBox="1"/>
              <p:nvPr/>
            </p:nvSpPr>
            <p:spPr>
              <a:xfrm>
                <a:off x="76200" y="-47625"/>
                <a:ext cx="660400" cy="784225"/>
              </a:xfrm>
              <a:prstGeom prst="rect">
                <a:avLst/>
              </a:prstGeom>
              <a:noFill/>
              <a:ln>
                <a:noFill/>
              </a:ln>
            </p:spPr>
            <p:txBody>
              <a:bodyPr spcFirstLastPara="1" wrap="square" lIns="53767" tIns="53767" rIns="53767" bIns="53767" anchor="ctr" anchorCtr="0">
                <a:noAutofit/>
              </a:bodyPr>
              <a:lstStyle/>
              <a:p>
                <a:pPr algn="ctr">
                  <a:lnSpc>
                    <a:spcPct val="473000"/>
                  </a:lnSpc>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grpSp>
      </p:grpSp>
      <p:sp>
        <p:nvSpPr>
          <p:cNvPr id="445" name="Google Shape;445;p21"/>
          <p:cNvSpPr/>
          <p:nvPr/>
        </p:nvSpPr>
        <p:spPr>
          <a:xfrm flipH="1">
            <a:off x="0" y="5362997"/>
            <a:ext cx="1495003" cy="1495003"/>
          </a:xfrm>
          <a:custGeom>
            <a:avLst/>
            <a:gdLst/>
            <a:ahLst/>
            <a:cxnLst/>
            <a:rect l="l" t="t" r="r" b="b"/>
            <a:pathLst>
              <a:path w="2242504" h="2242504" extrusionOk="0">
                <a:moveTo>
                  <a:pt x="2242504" y="0"/>
                </a:moveTo>
                <a:lnTo>
                  <a:pt x="0" y="0"/>
                </a:lnTo>
                <a:lnTo>
                  <a:pt x="0" y="2242504"/>
                </a:lnTo>
                <a:lnTo>
                  <a:pt x="2242504" y="2242504"/>
                </a:lnTo>
                <a:lnTo>
                  <a:pt x="2242504" y="0"/>
                </a:lnTo>
                <a:close/>
              </a:path>
            </a:pathLst>
          </a:custGeom>
          <a:blipFill rotWithShape="1">
            <a:blip r:embed="rId4"/>
            <a:stretch>
              <a:fillRect/>
            </a:stretch>
          </a:blipFill>
          <a:ln>
            <a:noFill/>
          </a:ln>
        </p:spPr>
        <p:txBody>
          <a:bodyPr spcFirstLastPara="1" wrap="square" lIns="60950" tIns="30467" rIns="60950" bIns="30467" anchor="t" anchorCtr="0">
            <a:noAutofit/>
          </a:bodyPr>
          <a:lstStyle/>
          <a:p>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9">
                                            <p:txEl>
                                              <p:pRg st="0" end="0"/>
                                            </p:txEl>
                                          </p:spTgt>
                                        </p:tgtEl>
                                        <p:attrNameLst>
                                          <p:attrName>style.visibility</p:attrName>
                                        </p:attrNameLst>
                                      </p:cBhvr>
                                      <p:to>
                                        <p:strVal val="visible"/>
                                      </p:to>
                                    </p:set>
                                    <p:animEffect transition="in" filter="fade">
                                      <p:cBhvr>
                                        <p:cTn id="7" dur="500"/>
                                        <p:tgtEl>
                                          <p:spTgt spid="409">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09">
                                            <p:txEl>
                                              <p:pRg st="1" end="1"/>
                                            </p:txEl>
                                          </p:spTgt>
                                        </p:tgtEl>
                                        <p:attrNameLst>
                                          <p:attrName>style.visibility</p:attrName>
                                        </p:attrNameLst>
                                      </p:cBhvr>
                                      <p:to>
                                        <p:strVal val="visible"/>
                                      </p:to>
                                    </p:set>
                                    <p:animEffect transition="in" filter="fade">
                                      <p:cBhvr>
                                        <p:cTn id="11" dur="500"/>
                                        <p:tgtEl>
                                          <p:spTgt spid="409">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09">
                                            <p:txEl>
                                              <p:pRg st="2" end="2"/>
                                            </p:txEl>
                                          </p:spTgt>
                                        </p:tgtEl>
                                        <p:attrNameLst>
                                          <p:attrName>style.visibility</p:attrName>
                                        </p:attrNameLst>
                                      </p:cBhvr>
                                      <p:to>
                                        <p:strVal val="visible"/>
                                      </p:to>
                                    </p:set>
                                    <p:animEffect transition="in" filter="fade">
                                      <p:cBhvr>
                                        <p:cTn id="15" dur="500"/>
                                        <p:tgtEl>
                                          <p:spTgt spid="409">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09">
                                            <p:txEl>
                                              <p:pRg st="3" end="3"/>
                                            </p:txEl>
                                          </p:spTgt>
                                        </p:tgtEl>
                                        <p:attrNameLst>
                                          <p:attrName>style.visibility</p:attrName>
                                        </p:attrNameLst>
                                      </p:cBhvr>
                                      <p:to>
                                        <p:strVal val="visible"/>
                                      </p:to>
                                    </p:set>
                                    <p:animEffect transition="in" filter="fade">
                                      <p:cBhvr>
                                        <p:cTn id="19" dur="500"/>
                                        <p:tgtEl>
                                          <p:spTgt spid="409">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09">
                                            <p:txEl>
                                              <p:pRg st="4" end="4"/>
                                            </p:txEl>
                                          </p:spTgt>
                                        </p:tgtEl>
                                        <p:attrNameLst>
                                          <p:attrName>style.visibility</p:attrName>
                                        </p:attrNameLst>
                                      </p:cBhvr>
                                      <p:to>
                                        <p:strVal val="visible"/>
                                      </p:to>
                                    </p:set>
                                    <p:animEffect transition="in" filter="fade">
                                      <p:cBhvr>
                                        <p:cTn id="23" dur="500"/>
                                        <p:tgtEl>
                                          <p:spTgt spid="409">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09">
                                            <p:txEl>
                                              <p:pRg st="5" end="5"/>
                                            </p:txEl>
                                          </p:spTgt>
                                        </p:tgtEl>
                                        <p:attrNameLst>
                                          <p:attrName>style.visibility</p:attrName>
                                        </p:attrNameLst>
                                      </p:cBhvr>
                                      <p:to>
                                        <p:strVal val="visible"/>
                                      </p:to>
                                    </p:set>
                                    <p:animEffect transition="in" filter="fade">
                                      <p:cBhvr>
                                        <p:cTn id="27" dur="500"/>
                                        <p:tgtEl>
                                          <p:spTgt spid="40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51;p22"/>
          <p:cNvSpPr txBox="1"/>
          <p:nvPr/>
        </p:nvSpPr>
        <p:spPr>
          <a:xfrm>
            <a:off x="388685" y="115970"/>
            <a:ext cx="11803315" cy="822661"/>
          </a:xfrm>
          <a:prstGeom prst="rect">
            <a:avLst/>
          </a:prstGeom>
          <a:noFill/>
          <a:ln>
            <a:noFill/>
          </a:ln>
        </p:spPr>
        <p:txBody>
          <a:bodyPr spcFirstLastPara="1" wrap="square" lIns="0" tIns="0" rIns="0" bIns="0" anchor="t" anchorCtr="0">
            <a:spAutoFit/>
          </a:bodyPr>
          <a:lstStyle/>
          <a:p>
            <a:pPr>
              <a:lnSpc>
                <a:spcPct val="99000"/>
              </a:lnSpc>
            </a:pPr>
            <a:r>
              <a:rPr lang="en-US" sz="5400" b="1">
                <a:solidFill>
                  <a:srgbClr val="002060"/>
                </a:solidFill>
                <a:latin typeface="Be Vietnam Pro"/>
                <a:ea typeface="Be Vietnam Pro"/>
                <a:cs typeface="Be Vietnam Pro"/>
                <a:sym typeface="Be Vietnam Pro"/>
              </a:rPr>
              <a:t>Chức năng quản lý máy in cho SPSO</a:t>
            </a:r>
            <a:endParaRPr lang="en-US" sz="5400" b="1">
              <a:solidFill>
                <a:srgbClr val="002060"/>
              </a:solidFill>
              <a:latin typeface="Be Vietnam Pro"/>
              <a:ea typeface="Be Vietnam Pro"/>
              <a:cs typeface="Be Vietnam Pro"/>
              <a:sym typeface="Be Vietnam Pro"/>
            </a:endParaRPr>
          </a:p>
        </p:txBody>
      </p:sp>
      <p:sp>
        <p:nvSpPr>
          <p:cNvPr id="5" name="TextBox 4"/>
          <p:cNvSpPr txBox="1"/>
          <p:nvPr/>
        </p:nvSpPr>
        <p:spPr>
          <a:xfrm>
            <a:off x="11650659" y="6334780"/>
            <a:ext cx="569387" cy="523220"/>
          </a:xfrm>
          <a:prstGeom prst="rect">
            <a:avLst/>
          </a:prstGeom>
          <a:noFill/>
        </p:spPr>
        <p:txBody>
          <a:bodyPr wrap="none" rtlCol="0">
            <a:spAutoFit/>
          </a:bodyPr>
          <a:lstStyle/>
          <a:p>
            <a:r>
              <a:rPr lang="en-US" sz="2800">
                <a:solidFill>
                  <a:srgbClr val="002060"/>
                </a:solidFill>
              </a:rPr>
              <a:t>15</a:t>
            </a:r>
            <a:endParaRPr lang="vi-VN" sz="2800">
              <a:solidFill>
                <a:srgbClr val="002060"/>
              </a:solidFill>
            </a:endParaRPr>
          </a:p>
        </p:txBody>
      </p:sp>
      <p:pic>
        <p:nvPicPr>
          <p:cNvPr id="3" name="Picture 2" descr="4"/>
          <p:cNvPicPr>
            <a:picLocks noChangeAspect="1"/>
          </p:cNvPicPr>
          <p:nvPr/>
        </p:nvPicPr>
        <p:blipFill>
          <a:blip r:embed="rId1"/>
          <a:stretch>
            <a:fillRect/>
          </a:stretch>
        </p:blipFill>
        <p:spPr>
          <a:xfrm>
            <a:off x="300355" y="1562735"/>
            <a:ext cx="5621655" cy="5295265"/>
          </a:xfrm>
          <a:prstGeom prst="rect">
            <a:avLst/>
          </a:prstGeom>
        </p:spPr>
      </p:pic>
      <p:pic>
        <p:nvPicPr>
          <p:cNvPr id="4" name="Picture 3"/>
          <p:cNvPicPr>
            <a:picLocks noChangeAspect="1"/>
          </p:cNvPicPr>
          <p:nvPr/>
        </p:nvPicPr>
        <p:blipFill>
          <a:blip r:embed="rId2"/>
          <a:stretch>
            <a:fillRect/>
          </a:stretch>
        </p:blipFill>
        <p:spPr>
          <a:xfrm>
            <a:off x="6414135" y="1715770"/>
            <a:ext cx="5507355" cy="461962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51;p22"/>
          <p:cNvSpPr txBox="1"/>
          <p:nvPr/>
        </p:nvSpPr>
        <p:spPr>
          <a:xfrm>
            <a:off x="388685" y="115970"/>
            <a:ext cx="11261973" cy="1645322"/>
          </a:xfrm>
          <a:prstGeom prst="rect">
            <a:avLst/>
          </a:prstGeom>
          <a:noFill/>
          <a:ln>
            <a:noFill/>
          </a:ln>
        </p:spPr>
        <p:txBody>
          <a:bodyPr spcFirstLastPara="1" wrap="square" lIns="0" tIns="0" rIns="0" bIns="0" anchor="t" anchorCtr="0">
            <a:spAutoFit/>
          </a:bodyPr>
          <a:lstStyle/>
          <a:p>
            <a:pPr>
              <a:lnSpc>
                <a:spcPct val="99000"/>
              </a:lnSpc>
            </a:pPr>
            <a:r>
              <a:rPr lang="en-US" sz="5400" b="1">
                <a:solidFill>
                  <a:srgbClr val="002060"/>
                </a:solidFill>
                <a:latin typeface="Be Vietnam Pro"/>
                <a:ea typeface="Be Vietnam Pro"/>
                <a:cs typeface="Be Vietnam Pro"/>
                <a:sym typeface="Be Vietnam Pro"/>
              </a:rPr>
              <a:t>Chức năng cấu hình hệ thống dành cho SPSO</a:t>
            </a:r>
            <a:endParaRPr lang="en-US" sz="5400" b="1">
              <a:solidFill>
                <a:srgbClr val="002060"/>
              </a:solidFill>
              <a:latin typeface="Be Vietnam Pro"/>
              <a:ea typeface="Be Vietnam Pro"/>
              <a:cs typeface="Be Vietnam Pro"/>
              <a:sym typeface="Be Vietnam Pro"/>
            </a:endParaRPr>
          </a:p>
        </p:txBody>
      </p:sp>
      <p:sp>
        <p:nvSpPr>
          <p:cNvPr id="5" name="TextBox 4"/>
          <p:cNvSpPr txBox="1"/>
          <p:nvPr/>
        </p:nvSpPr>
        <p:spPr>
          <a:xfrm>
            <a:off x="11650659" y="6334780"/>
            <a:ext cx="569387" cy="523220"/>
          </a:xfrm>
          <a:prstGeom prst="rect">
            <a:avLst/>
          </a:prstGeom>
          <a:noFill/>
        </p:spPr>
        <p:txBody>
          <a:bodyPr wrap="none" rtlCol="0">
            <a:spAutoFit/>
          </a:bodyPr>
          <a:lstStyle/>
          <a:p>
            <a:r>
              <a:rPr lang="en-US" sz="2800">
                <a:solidFill>
                  <a:srgbClr val="002060"/>
                </a:solidFill>
              </a:rPr>
              <a:t>15</a:t>
            </a:r>
            <a:endParaRPr lang="vi-VN" sz="2800">
              <a:solidFill>
                <a:srgbClr val="002060"/>
              </a:solidFill>
            </a:endParaRPr>
          </a:p>
        </p:txBody>
      </p:sp>
      <p:pic>
        <p:nvPicPr>
          <p:cNvPr id="4" name="Picture 3" descr="6"/>
          <p:cNvPicPr>
            <a:picLocks noChangeAspect="1"/>
          </p:cNvPicPr>
          <p:nvPr/>
        </p:nvPicPr>
        <p:blipFill>
          <a:blip r:embed="rId1"/>
          <a:stretch>
            <a:fillRect/>
          </a:stretch>
        </p:blipFill>
        <p:spPr>
          <a:xfrm>
            <a:off x="499745" y="1969135"/>
            <a:ext cx="5372100" cy="4000500"/>
          </a:xfrm>
          <a:prstGeom prst="rect">
            <a:avLst/>
          </a:prstGeom>
        </p:spPr>
      </p:pic>
      <p:pic>
        <p:nvPicPr>
          <p:cNvPr id="7" name="Picture 6"/>
          <p:cNvPicPr>
            <a:picLocks noChangeAspect="1"/>
          </p:cNvPicPr>
          <p:nvPr/>
        </p:nvPicPr>
        <p:blipFill>
          <a:blip r:embed="rId2"/>
          <a:stretch>
            <a:fillRect/>
          </a:stretch>
        </p:blipFill>
        <p:spPr>
          <a:xfrm>
            <a:off x="5871845" y="1629410"/>
            <a:ext cx="6184265" cy="470535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51;p22"/>
          <p:cNvSpPr txBox="1"/>
          <p:nvPr/>
        </p:nvSpPr>
        <p:spPr>
          <a:xfrm>
            <a:off x="388685" y="115970"/>
            <a:ext cx="11261973" cy="1645322"/>
          </a:xfrm>
          <a:prstGeom prst="rect">
            <a:avLst/>
          </a:prstGeom>
          <a:noFill/>
          <a:ln>
            <a:noFill/>
          </a:ln>
        </p:spPr>
        <p:txBody>
          <a:bodyPr spcFirstLastPara="1" wrap="square" lIns="0" tIns="0" rIns="0" bIns="0" anchor="t" anchorCtr="0">
            <a:spAutoFit/>
          </a:bodyPr>
          <a:lstStyle/>
          <a:p>
            <a:pPr>
              <a:lnSpc>
                <a:spcPct val="99000"/>
              </a:lnSpc>
            </a:pPr>
            <a:r>
              <a:rPr lang="en-US" sz="5400" b="1">
                <a:solidFill>
                  <a:srgbClr val="002060"/>
                </a:solidFill>
                <a:latin typeface="Be Vietnam Pro"/>
                <a:ea typeface="Be Vietnam Pro"/>
                <a:cs typeface="Be Vietnam Pro"/>
                <a:sym typeface="Be Vietnam Pro"/>
              </a:rPr>
              <a:t>Chức năng cấu hình hệ thống dành cho SPSO</a:t>
            </a:r>
            <a:endParaRPr lang="en-US" sz="5400" b="1">
              <a:solidFill>
                <a:srgbClr val="002060"/>
              </a:solidFill>
              <a:latin typeface="Be Vietnam Pro"/>
              <a:ea typeface="Be Vietnam Pro"/>
              <a:cs typeface="Be Vietnam Pro"/>
              <a:sym typeface="Be Vietnam Pro"/>
            </a:endParaRPr>
          </a:p>
        </p:txBody>
      </p:sp>
      <p:sp>
        <p:nvSpPr>
          <p:cNvPr id="5" name="TextBox 4"/>
          <p:cNvSpPr txBox="1"/>
          <p:nvPr/>
        </p:nvSpPr>
        <p:spPr>
          <a:xfrm>
            <a:off x="11650659" y="6334780"/>
            <a:ext cx="569387" cy="523220"/>
          </a:xfrm>
          <a:prstGeom prst="rect">
            <a:avLst/>
          </a:prstGeom>
          <a:noFill/>
        </p:spPr>
        <p:txBody>
          <a:bodyPr wrap="none" rtlCol="0">
            <a:spAutoFit/>
          </a:bodyPr>
          <a:lstStyle/>
          <a:p>
            <a:r>
              <a:rPr lang="en-US" sz="2800">
                <a:solidFill>
                  <a:srgbClr val="002060"/>
                </a:solidFill>
              </a:rPr>
              <a:t>15</a:t>
            </a:r>
            <a:endParaRPr lang="vi-VN" sz="2800">
              <a:solidFill>
                <a:srgbClr val="002060"/>
              </a:solidFill>
            </a:endParaRPr>
          </a:p>
        </p:txBody>
      </p:sp>
      <p:pic>
        <p:nvPicPr>
          <p:cNvPr id="4" name="Picture 3" descr="6"/>
          <p:cNvPicPr>
            <a:picLocks noChangeAspect="1"/>
          </p:cNvPicPr>
          <p:nvPr/>
        </p:nvPicPr>
        <p:blipFill>
          <a:blip r:embed="rId1"/>
          <a:stretch>
            <a:fillRect/>
          </a:stretch>
        </p:blipFill>
        <p:spPr>
          <a:xfrm>
            <a:off x="499745" y="1969135"/>
            <a:ext cx="5372100" cy="4000500"/>
          </a:xfrm>
          <a:prstGeom prst="rect">
            <a:avLst/>
          </a:prstGeom>
        </p:spPr>
      </p:pic>
      <p:pic>
        <p:nvPicPr>
          <p:cNvPr id="3" name="Picture 2"/>
          <p:cNvPicPr>
            <a:picLocks noChangeAspect="1"/>
          </p:cNvPicPr>
          <p:nvPr/>
        </p:nvPicPr>
        <p:blipFill>
          <a:blip r:embed="rId2"/>
          <a:stretch>
            <a:fillRect/>
          </a:stretch>
        </p:blipFill>
        <p:spPr>
          <a:xfrm>
            <a:off x="5871210" y="1761490"/>
            <a:ext cx="6074410" cy="447802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51;p22"/>
          <p:cNvSpPr txBox="1"/>
          <p:nvPr/>
        </p:nvSpPr>
        <p:spPr>
          <a:xfrm>
            <a:off x="388685" y="115970"/>
            <a:ext cx="11261973" cy="1645322"/>
          </a:xfrm>
          <a:prstGeom prst="rect">
            <a:avLst/>
          </a:prstGeom>
          <a:noFill/>
          <a:ln>
            <a:noFill/>
          </a:ln>
        </p:spPr>
        <p:txBody>
          <a:bodyPr spcFirstLastPara="1" wrap="square" lIns="0" tIns="0" rIns="0" bIns="0" anchor="t" anchorCtr="0">
            <a:spAutoFit/>
          </a:bodyPr>
          <a:lstStyle/>
          <a:p>
            <a:pPr>
              <a:lnSpc>
                <a:spcPct val="99000"/>
              </a:lnSpc>
            </a:pPr>
            <a:r>
              <a:rPr lang="en-US" sz="5400" b="1">
                <a:solidFill>
                  <a:srgbClr val="002060"/>
                </a:solidFill>
                <a:latin typeface="Be Vietnam Pro"/>
                <a:ea typeface="Be Vietnam Pro"/>
                <a:cs typeface="Be Vietnam Pro"/>
                <a:sym typeface="Be Vietnam Pro"/>
              </a:rPr>
              <a:t>Chức năng cấu hình hệ thống dành cho SPSO</a:t>
            </a:r>
            <a:endParaRPr lang="en-US" sz="5400" b="1">
              <a:solidFill>
                <a:srgbClr val="002060"/>
              </a:solidFill>
              <a:latin typeface="Be Vietnam Pro"/>
              <a:ea typeface="Be Vietnam Pro"/>
              <a:cs typeface="Be Vietnam Pro"/>
              <a:sym typeface="Be Vietnam Pro"/>
            </a:endParaRPr>
          </a:p>
        </p:txBody>
      </p:sp>
      <p:sp>
        <p:nvSpPr>
          <p:cNvPr id="5" name="TextBox 4"/>
          <p:cNvSpPr txBox="1"/>
          <p:nvPr/>
        </p:nvSpPr>
        <p:spPr>
          <a:xfrm>
            <a:off x="11650659" y="6334780"/>
            <a:ext cx="569387" cy="523220"/>
          </a:xfrm>
          <a:prstGeom prst="rect">
            <a:avLst/>
          </a:prstGeom>
          <a:noFill/>
        </p:spPr>
        <p:txBody>
          <a:bodyPr wrap="none" rtlCol="0">
            <a:spAutoFit/>
          </a:bodyPr>
          <a:lstStyle/>
          <a:p>
            <a:r>
              <a:rPr lang="en-US" sz="2800">
                <a:solidFill>
                  <a:srgbClr val="002060"/>
                </a:solidFill>
              </a:rPr>
              <a:t>15</a:t>
            </a:r>
            <a:endParaRPr lang="vi-VN" sz="2800">
              <a:solidFill>
                <a:srgbClr val="002060"/>
              </a:solidFill>
            </a:endParaRPr>
          </a:p>
        </p:txBody>
      </p:sp>
      <p:pic>
        <p:nvPicPr>
          <p:cNvPr id="4" name="Picture 3" descr="6"/>
          <p:cNvPicPr>
            <a:picLocks noChangeAspect="1"/>
          </p:cNvPicPr>
          <p:nvPr/>
        </p:nvPicPr>
        <p:blipFill>
          <a:blip r:embed="rId1"/>
          <a:stretch>
            <a:fillRect/>
          </a:stretch>
        </p:blipFill>
        <p:spPr>
          <a:xfrm>
            <a:off x="499745" y="1969135"/>
            <a:ext cx="5372100" cy="4000500"/>
          </a:xfrm>
          <a:prstGeom prst="rect">
            <a:avLst/>
          </a:prstGeom>
        </p:spPr>
      </p:pic>
      <p:pic>
        <p:nvPicPr>
          <p:cNvPr id="6" name="Picture 5"/>
          <p:cNvPicPr>
            <a:picLocks noChangeAspect="1"/>
          </p:cNvPicPr>
          <p:nvPr/>
        </p:nvPicPr>
        <p:blipFill>
          <a:blip r:embed="rId2"/>
          <a:stretch>
            <a:fillRect/>
          </a:stretch>
        </p:blipFill>
        <p:spPr>
          <a:xfrm>
            <a:off x="5970905" y="1693545"/>
            <a:ext cx="5921375" cy="45085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51;p22"/>
          <p:cNvSpPr txBox="1"/>
          <p:nvPr/>
        </p:nvSpPr>
        <p:spPr>
          <a:xfrm>
            <a:off x="388686" y="115970"/>
            <a:ext cx="10896630" cy="1645322"/>
          </a:xfrm>
          <a:prstGeom prst="rect">
            <a:avLst/>
          </a:prstGeom>
          <a:noFill/>
          <a:ln>
            <a:noFill/>
          </a:ln>
        </p:spPr>
        <p:txBody>
          <a:bodyPr spcFirstLastPara="1" wrap="square" lIns="0" tIns="0" rIns="0" bIns="0" anchor="t" anchorCtr="0">
            <a:spAutoFit/>
          </a:bodyPr>
          <a:lstStyle/>
          <a:p>
            <a:pPr>
              <a:lnSpc>
                <a:spcPct val="99000"/>
              </a:lnSpc>
            </a:pPr>
            <a:r>
              <a:rPr lang="en-US" sz="5400" b="1">
                <a:solidFill>
                  <a:srgbClr val="002060"/>
                </a:solidFill>
                <a:latin typeface="Be Vietnam Pro"/>
                <a:ea typeface="Be Vietnam Pro"/>
                <a:cs typeface="Be Vietnam Pro"/>
                <a:sym typeface="Be Vietnam Pro"/>
              </a:rPr>
              <a:t>Chức năng lập báo cáo hệ thống dành cho SPSO</a:t>
            </a:r>
            <a:endParaRPr lang="en-US" sz="5400" b="1">
              <a:solidFill>
                <a:srgbClr val="002060"/>
              </a:solidFill>
              <a:latin typeface="Be Vietnam Pro"/>
              <a:ea typeface="Be Vietnam Pro"/>
              <a:cs typeface="Be Vietnam Pro"/>
              <a:sym typeface="Be Vietnam Pro"/>
            </a:endParaRPr>
          </a:p>
        </p:txBody>
      </p:sp>
      <p:sp>
        <p:nvSpPr>
          <p:cNvPr id="5" name="TextBox 4"/>
          <p:cNvSpPr txBox="1"/>
          <p:nvPr/>
        </p:nvSpPr>
        <p:spPr>
          <a:xfrm>
            <a:off x="11650659" y="6334780"/>
            <a:ext cx="569387" cy="523220"/>
          </a:xfrm>
          <a:prstGeom prst="rect">
            <a:avLst/>
          </a:prstGeom>
          <a:noFill/>
        </p:spPr>
        <p:txBody>
          <a:bodyPr wrap="none" rtlCol="0">
            <a:spAutoFit/>
          </a:bodyPr>
          <a:lstStyle/>
          <a:p>
            <a:r>
              <a:rPr lang="en-US" sz="2800">
                <a:solidFill>
                  <a:srgbClr val="002060"/>
                </a:solidFill>
              </a:rPr>
              <a:t>15</a:t>
            </a:r>
            <a:endParaRPr lang="vi-VN" sz="2800">
              <a:solidFill>
                <a:srgbClr val="002060"/>
              </a:solidFill>
            </a:endParaRPr>
          </a:p>
        </p:txBody>
      </p:sp>
      <p:pic>
        <p:nvPicPr>
          <p:cNvPr id="3" name="Picture 2" descr="5"/>
          <p:cNvPicPr>
            <a:picLocks noChangeAspect="1"/>
          </p:cNvPicPr>
          <p:nvPr/>
        </p:nvPicPr>
        <p:blipFill>
          <a:blip r:embed="rId1"/>
          <a:stretch>
            <a:fillRect/>
          </a:stretch>
        </p:blipFill>
        <p:spPr>
          <a:xfrm>
            <a:off x="606425" y="2407920"/>
            <a:ext cx="4457700" cy="3200400"/>
          </a:xfrm>
          <a:prstGeom prst="rect">
            <a:avLst/>
          </a:prstGeom>
        </p:spPr>
      </p:pic>
      <p:pic>
        <p:nvPicPr>
          <p:cNvPr id="6" name="Picture 5"/>
          <p:cNvPicPr>
            <a:picLocks noChangeAspect="1"/>
          </p:cNvPicPr>
          <p:nvPr/>
        </p:nvPicPr>
        <p:blipFill>
          <a:blip r:embed="rId2"/>
          <a:stretch>
            <a:fillRect/>
          </a:stretch>
        </p:blipFill>
        <p:spPr>
          <a:xfrm>
            <a:off x="5267325" y="1865630"/>
            <a:ext cx="6759575" cy="446913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51;p22"/>
          <p:cNvSpPr txBox="1"/>
          <p:nvPr/>
        </p:nvSpPr>
        <p:spPr>
          <a:xfrm>
            <a:off x="388686" y="115970"/>
            <a:ext cx="10896630" cy="1645322"/>
          </a:xfrm>
          <a:prstGeom prst="rect">
            <a:avLst/>
          </a:prstGeom>
          <a:noFill/>
          <a:ln>
            <a:noFill/>
          </a:ln>
        </p:spPr>
        <p:txBody>
          <a:bodyPr spcFirstLastPara="1" wrap="square" lIns="0" tIns="0" rIns="0" bIns="0" anchor="t" anchorCtr="0">
            <a:spAutoFit/>
          </a:bodyPr>
          <a:lstStyle/>
          <a:p>
            <a:pPr>
              <a:lnSpc>
                <a:spcPct val="99000"/>
              </a:lnSpc>
            </a:pPr>
            <a:r>
              <a:rPr lang="en-US" sz="5400" b="1">
                <a:solidFill>
                  <a:srgbClr val="002060"/>
                </a:solidFill>
                <a:latin typeface="Be Vietnam Pro"/>
                <a:ea typeface="Be Vietnam Pro"/>
                <a:cs typeface="Be Vietnam Pro"/>
                <a:sym typeface="Be Vietnam Pro"/>
              </a:rPr>
              <a:t>Chức năng lập báo cáo hệ thống dành cho SPSO</a:t>
            </a:r>
            <a:endParaRPr lang="en-US" sz="5400" b="1">
              <a:solidFill>
                <a:srgbClr val="002060"/>
              </a:solidFill>
              <a:latin typeface="Be Vietnam Pro"/>
              <a:ea typeface="Be Vietnam Pro"/>
              <a:cs typeface="Be Vietnam Pro"/>
              <a:sym typeface="Be Vietnam Pro"/>
            </a:endParaRPr>
          </a:p>
        </p:txBody>
      </p:sp>
      <p:sp>
        <p:nvSpPr>
          <p:cNvPr id="5" name="TextBox 4"/>
          <p:cNvSpPr txBox="1"/>
          <p:nvPr/>
        </p:nvSpPr>
        <p:spPr>
          <a:xfrm>
            <a:off x="11650659" y="6334780"/>
            <a:ext cx="569387" cy="523220"/>
          </a:xfrm>
          <a:prstGeom prst="rect">
            <a:avLst/>
          </a:prstGeom>
          <a:noFill/>
        </p:spPr>
        <p:txBody>
          <a:bodyPr wrap="none" rtlCol="0">
            <a:spAutoFit/>
          </a:bodyPr>
          <a:lstStyle/>
          <a:p>
            <a:r>
              <a:rPr lang="en-US" sz="2800">
                <a:solidFill>
                  <a:srgbClr val="002060"/>
                </a:solidFill>
              </a:rPr>
              <a:t>15</a:t>
            </a:r>
            <a:endParaRPr lang="vi-VN" sz="2800">
              <a:solidFill>
                <a:srgbClr val="002060"/>
              </a:solidFill>
            </a:endParaRPr>
          </a:p>
        </p:txBody>
      </p:sp>
      <p:pic>
        <p:nvPicPr>
          <p:cNvPr id="3" name="Picture 2" descr="5"/>
          <p:cNvPicPr>
            <a:picLocks noChangeAspect="1"/>
          </p:cNvPicPr>
          <p:nvPr/>
        </p:nvPicPr>
        <p:blipFill>
          <a:blip r:embed="rId1"/>
          <a:stretch>
            <a:fillRect/>
          </a:stretch>
        </p:blipFill>
        <p:spPr>
          <a:xfrm>
            <a:off x="606425" y="2407920"/>
            <a:ext cx="4457700" cy="3200400"/>
          </a:xfrm>
          <a:prstGeom prst="rect">
            <a:avLst/>
          </a:prstGeom>
        </p:spPr>
      </p:pic>
      <p:pic>
        <p:nvPicPr>
          <p:cNvPr id="4" name="Picture 3"/>
          <p:cNvPicPr>
            <a:picLocks noChangeAspect="1"/>
          </p:cNvPicPr>
          <p:nvPr/>
        </p:nvPicPr>
        <p:blipFill>
          <a:blip r:embed="rId2"/>
          <a:stretch>
            <a:fillRect/>
          </a:stretch>
        </p:blipFill>
        <p:spPr>
          <a:xfrm>
            <a:off x="5310505" y="1761490"/>
            <a:ext cx="6682740" cy="437959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1" name="Google Shape;451;p22"/>
          <p:cNvSpPr txBox="1"/>
          <p:nvPr/>
        </p:nvSpPr>
        <p:spPr>
          <a:xfrm>
            <a:off x="388686" y="115970"/>
            <a:ext cx="9200600" cy="2037802"/>
          </a:xfrm>
          <a:prstGeom prst="rect">
            <a:avLst/>
          </a:prstGeom>
          <a:noFill/>
          <a:ln>
            <a:noFill/>
          </a:ln>
        </p:spPr>
        <p:txBody>
          <a:bodyPr spcFirstLastPara="1" wrap="square" lIns="0" tIns="0" rIns="0" bIns="0" anchor="t" anchorCtr="0">
            <a:spAutoFit/>
          </a:bodyPr>
          <a:lstStyle/>
          <a:p>
            <a:pPr>
              <a:lnSpc>
                <a:spcPct val="99000"/>
              </a:lnSpc>
            </a:pPr>
            <a:r>
              <a:rPr lang="en-US" sz="7775" b="1">
                <a:solidFill>
                  <a:srgbClr val="002060"/>
                </a:solidFill>
                <a:latin typeface="Be Vietnam Pro"/>
                <a:ea typeface="Be Vietnam Pro"/>
                <a:cs typeface="Be Vietnam Pro"/>
                <a:sym typeface="Be Vietnam Pro"/>
              </a:rPr>
              <a:t>SYSTEM MODELING</a:t>
            </a:r>
            <a:endParaRPr lang="en-US" sz="7775" b="1">
              <a:solidFill>
                <a:srgbClr val="002060"/>
              </a:solidFill>
              <a:latin typeface="Be Vietnam Pro"/>
              <a:ea typeface="Be Vietnam Pro"/>
              <a:cs typeface="Be Vietnam Pro"/>
              <a:sym typeface="Be Vietnam Pro"/>
            </a:endParaRPr>
          </a:p>
          <a:p>
            <a:pPr>
              <a:lnSpc>
                <a:spcPct val="99000"/>
              </a:lnSpc>
            </a:pPr>
            <a:endParaRPr lang="en-US" sz="2800" b="1">
              <a:solidFill>
                <a:srgbClr val="252747"/>
              </a:solidFill>
              <a:latin typeface="Be Vietnam Pro"/>
              <a:ea typeface="Be Vietnam Pro"/>
              <a:cs typeface="Be Vietnam Pro"/>
              <a:sym typeface="Be Vietnam Pro"/>
            </a:endParaRPr>
          </a:p>
          <a:p>
            <a:pPr>
              <a:lnSpc>
                <a:spcPct val="99000"/>
              </a:lnSpc>
            </a:pPr>
            <a:r>
              <a:rPr lang="en-US" sz="2800">
                <a:solidFill>
                  <a:schemeClr val="bg1">
                    <a:lumMod val="65000"/>
                  </a:schemeClr>
                </a:solidFill>
                <a:latin typeface="Be Vietnam Pro"/>
                <a:ea typeface="Be Vietnam Pro"/>
                <a:cs typeface="Be Vietnam Pro"/>
                <a:sym typeface="Be Vietnam Pro"/>
              </a:rPr>
              <a:t>Thiết kế các sơ đồ hoạt động của hệ thống</a:t>
            </a:r>
            <a:endParaRPr lang="en-US" sz="2800">
              <a:solidFill>
                <a:schemeClr val="bg1">
                  <a:lumMod val="65000"/>
                </a:schemeClr>
              </a:solidFill>
              <a:latin typeface="Be Vietnam Pro"/>
              <a:ea typeface="Be Vietnam Pro"/>
              <a:cs typeface="Be Vietnam Pro"/>
              <a:sym typeface="Be Vietnam Pro"/>
            </a:endParaRPr>
          </a:p>
        </p:txBody>
      </p:sp>
      <p:pic>
        <p:nvPicPr>
          <p:cNvPr id="2" name="Picture 1"/>
          <p:cNvPicPr>
            <a:picLocks noChangeAspect="1"/>
          </p:cNvPicPr>
          <p:nvPr/>
        </p:nvPicPr>
        <p:blipFill>
          <a:blip r:embed="rId1"/>
          <a:stretch>
            <a:fillRect/>
          </a:stretch>
        </p:blipFill>
        <p:spPr>
          <a:xfrm>
            <a:off x="10097728" y="5059834"/>
            <a:ext cx="1929957" cy="1929957"/>
          </a:xfrm>
          <a:prstGeom prst="rect">
            <a:avLst/>
          </a:prstGeom>
        </p:spPr>
      </p:pic>
      <p:sp>
        <p:nvSpPr>
          <p:cNvPr id="5" name="TextBox 4"/>
          <p:cNvSpPr txBox="1"/>
          <p:nvPr/>
        </p:nvSpPr>
        <p:spPr>
          <a:xfrm>
            <a:off x="11650659" y="6334780"/>
            <a:ext cx="569387" cy="523220"/>
          </a:xfrm>
          <a:prstGeom prst="rect">
            <a:avLst/>
          </a:prstGeom>
          <a:noFill/>
        </p:spPr>
        <p:txBody>
          <a:bodyPr wrap="none" rtlCol="0">
            <a:spAutoFit/>
          </a:bodyPr>
          <a:lstStyle/>
          <a:p>
            <a:r>
              <a:rPr lang="en-US" sz="2800">
                <a:solidFill>
                  <a:srgbClr val="002060"/>
                </a:solidFill>
              </a:rPr>
              <a:t>23</a:t>
            </a:r>
            <a:endParaRPr lang="vi-VN" sz="2800">
              <a:solidFill>
                <a:srgbClr val="002060"/>
              </a:solidFill>
            </a:endParaRPr>
          </a:p>
        </p:txBody>
      </p:sp>
    </p:spTree>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51;p22"/>
          <p:cNvSpPr txBox="1"/>
          <p:nvPr/>
        </p:nvSpPr>
        <p:spPr>
          <a:xfrm>
            <a:off x="388685" y="115970"/>
            <a:ext cx="4671873" cy="3290644"/>
          </a:xfrm>
          <a:prstGeom prst="rect">
            <a:avLst/>
          </a:prstGeom>
          <a:noFill/>
          <a:ln>
            <a:noFill/>
          </a:ln>
        </p:spPr>
        <p:txBody>
          <a:bodyPr spcFirstLastPara="1" wrap="square" lIns="0" tIns="0" rIns="0" bIns="0" anchor="t" anchorCtr="0">
            <a:spAutoFit/>
          </a:bodyPr>
          <a:lstStyle/>
          <a:p>
            <a:pPr>
              <a:lnSpc>
                <a:spcPct val="99000"/>
              </a:lnSpc>
            </a:pPr>
            <a:r>
              <a:rPr lang="en-US" sz="5400" b="1">
                <a:solidFill>
                  <a:srgbClr val="002060"/>
                </a:solidFill>
                <a:latin typeface="Be Vietnam Pro"/>
                <a:ea typeface="Be Vietnam Pro"/>
                <a:cs typeface="Be Vietnam Pro"/>
                <a:sym typeface="Be Vietnam Pro"/>
              </a:rPr>
              <a:t>Activity diagram cho use case Đặt in tài liệu</a:t>
            </a:r>
            <a:endParaRPr lang="en-US" sz="5400" b="1">
              <a:solidFill>
                <a:srgbClr val="002060"/>
              </a:solidFill>
              <a:latin typeface="Be Vietnam Pro"/>
              <a:ea typeface="Be Vietnam Pro"/>
              <a:cs typeface="Be Vietnam Pro"/>
              <a:sym typeface="Be Vietnam Pro"/>
            </a:endParaRPr>
          </a:p>
          <a:p>
            <a:pPr>
              <a:lnSpc>
                <a:spcPct val="99000"/>
              </a:lnSpc>
            </a:pPr>
            <a:endParaRPr lang="en-US" sz="5400" b="1">
              <a:solidFill>
                <a:srgbClr val="002060"/>
              </a:solidFill>
              <a:latin typeface="Be Vietnam Pro"/>
              <a:ea typeface="Be Vietnam Pro"/>
              <a:cs typeface="Be Vietnam Pro"/>
              <a:sym typeface="Be Vietnam Pro"/>
            </a:endParaRPr>
          </a:p>
        </p:txBody>
      </p:sp>
      <p:sp>
        <p:nvSpPr>
          <p:cNvPr id="5" name="TextBox 4"/>
          <p:cNvSpPr txBox="1"/>
          <p:nvPr/>
        </p:nvSpPr>
        <p:spPr>
          <a:xfrm>
            <a:off x="11650659" y="6334780"/>
            <a:ext cx="569387" cy="523220"/>
          </a:xfrm>
          <a:prstGeom prst="rect">
            <a:avLst/>
          </a:prstGeom>
          <a:noFill/>
        </p:spPr>
        <p:txBody>
          <a:bodyPr wrap="none" rtlCol="0">
            <a:spAutoFit/>
          </a:bodyPr>
          <a:lstStyle/>
          <a:p>
            <a:r>
              <a:rPr lang="en-US" sz="2800">
                <a:solidFill>
                  <a:srgbClr val="002060"/>
                </a:solidFill>
              </a:rPr>
              <a:t>24</a:t>
            </a:r>
            <a:endParaRPr lang="vi-VN" sz="2800">
              <a:solidFill>
                <a:srgbClr val="002060"/>
              </a:solidFill>
            </a:endParaRPr>
          </a:p>
        </p:txBody>
      </p:sp>
      <p:pic>
        <p:nvPicPr>
          <p:cNvPr id="7" name="Picture 6" descr="A diagram of a diagram&#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733767" y="0"/>
            <a:ext cx="4671873" cy="6709034"/>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51;p22"/>
          <p:cNvSpPr txBox="1"/>
          <p:nvPr/>
        </p:nvSpPr>
        <p:spPr>
          <a:xfrm>
            <a:off x="288811" y="138356"/>
            <a:ext cx="5444956" cy="3290644"/>
          </a:xfrm>
          <a:prstGeom prst="rect">
            <a:avLst/>
          </a:prstGeom>
          <a:noFill/>
          <a:ln>
            <a:noFill/>
          </a:ln>
        </p:spPr>
        <p:txBody>
          <a:bodyPr spcFirstLastPara="1" wrap="square" lIns="0" tIns="0" rIns="0" bIns="0" anchor="t" anchorCtr="0">
            <a:spAutoFit/>
          </a:bodyPr>
          <a:lstStyle/>
          <a:p>
            <a:pPr>
              <a:lnSpc>
                <a:spcPct val="99000"/>
              </a:lnSpc>
            </a:pPr>
            <a:r>
              <a:rPr lang="en-US" sz="5400" b="1">
                <a:solidFill>
                  <a:srgbClr val="002060"/>
                </a:solidFill>
                <a:latin typeface="Be Vietnam Pro"/>
                <a:ea typeface="Be Vietnam Pro"/>
                <a:cs typeface="Be Vietnam Pro"/>
                <a:sym typeface="Be Vietnam Pro"/>
              </a:rPr>
              <a:t>Sequence diagram cho use case </a:t>
            </a:r>
            <a:endParaRPr lang="en-US" sz="5400" b="1">
              <a:solidFill>
                <a:srgbClr val="002060"/>
              </a:solidFill>
              <a:latin typeface="Be Vietnam Pro"/>
              <a:ea typeface="Be Vietnam Pro"/>
              <a:cs typeface="Be Vietnam Pro"/>
              <a:sym typeface="Be Vietnam Pro"/>
            </a:endParaRPr>
          </a:p>
          <a:p>
            <a:pPr>
              <a:lnSpc>
                <a:spcPct val="99000"/>
              </a:lnSpc>
            </a:pPr>
            <a:r>
              <a:rPr lang="en-US" sz="5400" b="1">
                <a:solidFill>
                  <a:srgbClr val="002060"/>
                </a:solidFill>
                <a:latin typeface="Be Vietnam Pro"/>
                <a:ea typeface="Be Vietnam Pro"/>
                <a:cs typeface="Be Vietnam Pro"/>
                <a:sym typeface="Be Vietnam Pro"/>
              </a:rPr>
              <a:t>Đặt in tài liệu</a:t>
            </a:r>
            <a:endParaRPr lang="en-US" sz="5400" b="1">
              <a:solidFill>
                <a:srgbClr val="002060"/>
              </a:solidFill>
              <a:latin typeface="Be Vietnam Pro"/>
              <a:ea typeface="Be Vietnam Pro"/>
              <a:cs typeface="Be Vietnam Pro"/>
              <a:sym typeface="Be Vietnam Pro"/>
            </a:endParaRPr>
          </a:p>
          <a:p>
            <a:pPr>
              <a:lnSpc>
                <a:spcPct val="99000"/>
              </a:lnSpc>
            </a:pPr>
            <a:endParaRPr lang="en-US" sz="5400" b="1">
              <a:solidFill>
                <a:srgbClr val="002060"/>
              </a:solidFill>
              <a:latin typeface="Be Vietnam Pro"/>
              <a:ea typeface="Be Vietnam Pro"/>
              <a:cs typeface="Be Vietnam Pro"/>
              <a:sym typeface="Be Vietnam Pro"/>
            </a:endParaRPr>
          </a:p>
        </p:txBody>
      </p:sp>
      <p:sp>
        <p:nvSpPr>
          <p:cNvPr id="5" name="TextBox 4"/>
          <p:cNvSpPr txBox="1"/>
          <p:nvPr/>
        </p:nvSpPr>
        <p:spPr>
          <a:xfrm>
            <a:off x="11650659" y="6334780"/>
            <a:ext cx="569387" cy="523220"/>
          </a:xfrm>
          <a:prstGeom prst="rect">
            <a:avLst/>
          </a:prstGeom>
          <a:noFill/>
        </p:spPr>
        <p:txBody>
          <a:bodyPr wrap="none" rtlCol="0">
            <a:spAutoFit/>
          </a:bodyPr>
          <a:lstStyle/>
          <a:p>
            <a:r>
              <a:rPr lang="en-US" sz="2800">
                <a:solidFill>
                  <a:srgbClr val="002060"/>
                </a:solidFill>
              </a:rPr>
              <a:t>25</a:t>
            </a:r>
            <a:endParaRPr lang="vi-VN" sz="2800">
              <a:solidFill>
                <a:srgbClr val="002060"/>
              </a:solidFill>
            </a:endParaRPr>
          </a:p>
        </p:txBody>
      </p:sp>
      <p:pic>
        <p:nvPicPr>
          <p:cNvPr id="3" name="Picture 2" descr="sequence-diagram(1)"/>
          <p:cNvPicPr>
            <a:picLocks noChangeAspect="1"/>
          </p:cNvPicPr>
          <p:nvPr/>
        </p:nvPicPr>
        <p:blipFill>
          <a:blip r:embed="rId1"/>
          <a:stretch>
            <a:fillRect/>
          </a:stretch>
        </p:blipFill>
        <p:spPr>
          <a:xfrm>
            <a:off x="5308600" y="372745"/>
            <a:ext cx="6177280" cy="6111875"/>
          </a:xfrm>
          <a:prstGeom prst="rect">
            <a:avLst/>
          </a:prstGeom>
        </p:spPr>
      </p:pic>
    </p:spTree>
  </p:cSld>
  <p:clrMapOvr>
    <a:masterClrMapping/>
  </p:clrMapOvr>
  <p:transition spd="slow">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51;p22"/>
          <p:cNvSpPr txBox="1"/>
          <p:nvPr/>
        </p:nvSpPr>
        <p:spPr>
          <a:xfrm>
            <a:off x="388685" y="115970"/>
            <a:ext cx="4671873" cy="3290644"/>
          </a:xfrm>
          <a:prstGeom prst="rect">
            <a:avLst/>
          </a:prstGeom>
          <a:noFill/>
          <a:ln>
            <a:noFill/>
          </a:ln>
        </p:spPr>
        <p:txBody>
          <a:bodyPr spcFirstLastPara="1" wrap="square" lIns="0" tIns="0" rIns="0" bIns="0" anchor="t" anchorCtr="0">
            <a:spAutoFit/>
          </a:bodyPr>
          <a:lstStyle/>
          <a:p>
            <a:pPr>
              <a:lnSpc>
                <a:spcPct val="99000"/>
              </a:lnSpc>
            </a:pPr>
            <a:r>
              <a:rPr lang="en-US" sz="5400" b="1">
                <a:solidFill>
                  <a:srgbClr val="002060"/>
                </a:solidFill>
                <a:latin typeface="Be Vietnam Pro"/>
                <a:ea typeface="Be Vietnam Pro"/>
                <a:cs typeface="Be Vietnam Pro"/>
                <a:sym typeface="Be Vietnam Pro"/>
              </a:rPr>
              <a:t>Class diagram cho use case Đặt in tài liệu</a:t>
            </a:r>
            <a:endParaRPr lang="en-US" sz="5400" b="1">
              <a:solidFill>
                <a:srgbClr val="002060"/>
              </a:solidFill>
              <a:latin typeface="Be Vietnam Pro"/>
              <a:ea typeface="Be Vietnam Pro"/>
              <a:cs typeface="Be Vietnam Pro"/>
              <a:sym typeface="Be Vietnam Pro"/>
            </a:endParaRPr>
          </a:p>
          <a:p>
            <a:pPr>
              <a:lnSpc>
                <a:spcPct val="99000"/>
              </a:lnSpc>
            </a:pPr>
            <a:endParaRPr lang="en-US" sz="5400" b="1">
              <a:solidFill>
                <a:srgbClr val="002060"/>
              </a:solidFill>
              <a:latin typeface="Be Vietnam Pro"/>
              <a:ea typeface="Be Vietnam Pro"/>
              <a:cs typeface="Be Vietnam Pro"/>
              <a:sym typeface="Be Vietnam Pro"/>
            </a:endParaRPr>
          </a:p>
        </p:txBody>
      </p:sp>
      <p:sp>
        <p:nvSpPr>
          <p:cNvPr id="5" name="TextBox 4"/>
          <p:cNvSpPr txBox="1"/>
          <p:nvPr/>
        </p:nvSpPr>
        <p:spPr>
          <a:xfrm>
            <a:off x="11650659" y="6334780"/>
            <a:ext cx="569387" cy="523220"/>
          </a:xfrm>
          <a:prstGeom prst="rect">
            <a:avLst/>
          </a:prstGeom>
          <a:noFill/>
        </p:spPr>
        <p:txBody>
          <a:bodyPr wrap="none" rtlCol="0">
            <a:spAutoFit/>
          </a:bodyPr>
          <a:lstStyle/>
          <a:p>
            <a:r>
              <a:rPr lang="en-US" sz="2800">
                <a:solidFill>
                  <a:srgbClr val="002060"/>
                </a:solidFill>
              </a:rPr>
              <a:t>26</a:t>
            </a:r>
            <a:endParaRPr lang="vi-VN" sz="2800">
              <a:solidFill>
                <a:srgbClr val="002060"/>
              </a:solidFill>
            </a:endParaRPr>
          </a:p>
        </p:txBody>
      </p:sp>
      <p:pic>
        <p:nvPicPr>
          <p:cNvPr id="3" name="Picture 2" descr="class-diagram(1)"/>
          <p:cNvPicPr>
            <a:picLocks noChangeAspect="1"/>
          </p:cNvPicPr>
          <p:nvPr/>
        </p:nvPicPr>
        <p:blipFill>
          <a:blip r:embed="rId1"/>
          <a:stretch>
            <a:fillRect/>
          </a:stretch>
        </p:blipFill>
        <p:spPr>
          <a:xfrm>
            <a:off x="5232400" y="116205"/>
            <a:ext cx="5902325" cy="6409055"/>
          </a:xfrm>
          <a:prstGeom prst="rect">
            <a:avLst/>
          </a:prstGeom>
        </p:spPr>
      </p:pic>
    </p:spTree>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1" name="Google Shape;451;p22"/>
          <p:cNvSpPr txBox="1"/>
          <p:nvPr/>
        </p:nvSpPr>
        <p:spPr>
          <a:xfrm>
            <a:off x="388686" y="115970"/>
            <a:ext cx="9200600" cy="3649012"/>
          </a:xfrm>
          <a:prstGeom prst="rect">
            <a:avLst/>
          </a:prstGeom>
          <a:noFill/>
          <a:ln>
            <a:noFill/>
          </a:ln>
        </p:spPr>
        <p:txBody>
          <a:bodyPr spcFirstLastPara="1" wrap="square" lIns="0" tIns="0" rIns="0" bIns="0" anchor="t" anchorCtr="0">
            <a:spAutoFit/>
          </a:bodyPr>
          <a:lstStyle/>
          <a:p>
            <a:pPr>
              <a:lnSpc>
                <a:spcPct val="99000"/>
              </a:lnSpc>
            </a:pPr>
            <a:r>
              <a:rPr lang="en-US" sz="7775" b="1">
                <a:solidFill>
                  <a:srgbClr val="002060"/>
                </a:solidFill>
                <a:latin typeface="Be Vietnam Pro"/>
                <a:ea typeface="Be Vietnam Pro"/>
                <a:cs typeface="Be Vietnam Pro"/>
                <a:sym typeface="Be Vietnam Pro"/>
              </a:rPr>
              <a:t>REQUIREMENT ELICITATION</a:t>
            </a:r>
            <a:endParaRPr lang="en-US" sz="7775" b="1">
              <a:solidFill>
                <a:srgbClr val="002060"/>
              </a:solidFill>
              <a:latin typeface="Be Vietnam Pro"/>
              <a:ea typeface="Be Vietnam Pro"/>
              <a:cs typeface="Be Vietnam Pro"/>
              <a:sym typeface="Be Vietnam Pro"/>
            </a:endParaRPr>
          </a:p>
          <a:p>
            <a:pPr>
              <a:lnSpc>
                <a:spcPct val="99000"/>
              </a:lnSpc>
            </a:pPr>
            <a:endParaRPr lang="en-US" sz="2800" b="1">
              <a:solidFill>
                <a:srgbClr val="252747"/>
              </a:solidFill>
              <a:latin typeface="Be Vietnam Pro"/>
              <a:ea typeface="Be Vietnam Pro"/>
              <a:cs typeface="Be Vietnam Pro"/>
              <a:sym typeface="Be Vietnam Pro"/>
            </a:endParaRPr>
          </a:p>
          <a:p>
            <a:pPr>
              <a:lnSpc>
                <a:spcPct val="99000"/>
              </a:lnSpc>
            </a:pPr>
            <a:r>
              <a:rPr lang="en-US" sz="2800">
                <a:solidFill>
                  <a:schemeClr val="bg1">
                    <a:lumMod val="65000"/>
                  </a:schemeClr>
                </a:solidFill>
                <a:latin typeface="Be Vietnam Pro"/>
                <a:ea typeface="Be Vietnam Pro"/>
                <a:cs typeface="Be Vietnam Pro"/>
                <a:sym typeface="Be Vietnam Pro"/>
              </a:rPr>
              <a:t>Bối cảnh, nhu cầu của người dùng và những lợi ích mang lại, tóm tắt một cách ngắn gọn và đầy đủ</a:t>
            </a:r>
            <a:endParaRPr lang="en-US" sz="2800">
              <a:solidFill>
                <a:schemeClr val="bg1">
                  <a:lumMod val="65000"/>
                </a:schemeClr>
              </a:solidFill>
              <a:latin typeface="Be Vietnam Pro"/>
              <a:ea typeface="Be Vietnam Pro"/>
              <a:cs typeface="Be Vietnam Pro"/>
              <a:sym typeface="Be Vietnam Pro"/>
            </a:endParaRPr>
          </a:p>
        </p:txBody>
      </p:sp>
      <p:pic>
        <p:nvPicPr>
          <p:cNvPr id="2" name="Picture 1"/>
          <p:cNvPicPr>
            <a:picLocks noChangeAspect="1"/>
          </p:cNvPicPr>
          <p:nvPr/>
        </p:nvPicPr>
        <p:blipFill>
          <a:blip r:embed="rId1"/>
          <a:stretch>
            <a:fillRect/>
          </a:stretch>
        </p:blipFill>
        <p:spPr>
          <a:xfrm>
            <a:off x="10097728" y="5059834"/>
            <a:ext cx="1929957" cy="1929957"/>
          </a:xfrm>
          <a:prstGeom prst="rect">
            <a:avLst/>
          </a:prstGeom>
        </p:spPr>
      </p:pic>
      <p:sp>
        <p:nvSpPr>
          <p:cNvPr id="5" name="TextBox 4"/>
          <p:cNvSpPr txBox="1"/>
          <p:nvPr/>
        </p:nvSpPr>
        <p:spPr>
          <a:xfrm>
            <a:off x="11650659" y="6334780"/>
            <a:ext cx="377026" cy="523220"/>
          </a:xfrm>
          <a:prstGeom prst="rect">
            <a:avLst/>
          </a:prstGeom>
          <a:noFill/>
        </p:spPr>
        <p:txBody>
          <a:bodyPr wrap="none" rtlCol="0">
            <a:spAutoFit/>
          </a:bodyPr>
          <a:lstStyle/>
          <a:p>
            <a:r>
              <a:rPr lang="en-US" sz="2800">
                <a:solidFill>
                  <a:srgbClr val="002060"/>
                </a:solidFill>
              </a:rPr>
              <a:t>1</a:t>
            </a:r>
            <a:endParaRPr lang="vi-VN" sz="2800">
              <a:solidFill>
                <a:srgbClr val="002060"/>
              </a:solidFill>
            </a:endParaRPr>
          </a:p>
        </p:txBody>
      </p:sp>
    </p:spTree>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51;p22"/>
          <p:cNvSpPr txBox="1"/>
          <p:nvPr/>
        </p:nvSpPr>
        <p:spPr>
          <a:xfrm>
            <a:off x="284513" y="1372347"/>
            <a:ext cx="3801350" cy="4113306"/>
          </a:xfrm>
          <a:prstGeom prst="rect">
            <a:avLst/>
          </a:prstGeom>
          <a:noFill/>
          <a:ln>
            <a:noFill/>
          </a:ln>
        </p:spPr>
        <p:txBody>
          <a:bodyPr spcFirstLastPara="1" wrap="square" lIns="0" tIns="0" rIns="0" bIns="0" anchor="t" anchorCtr="0">
            <a:spAutoFit/>
          </a:bodyPr>
          <a:lstStyle/>
          <a:p>
            <a:pPr>
              <a:lnSpc>
                <a:spcPct val="99000"/>
              </a:lnSpc>
            </a:pPr>
            <a:r>
              <a:rPr lang="en-US" sz="5400" b="1">
                <a:solidFill>
                  <a:srgbClr val="002060"/>
                </a:solidFill>
                <a:latin typeface="Be Vietnam Pro"/>
                <a:ea typeface="Be Vietnam Pro"/>
                <a:cs typeface="Be Vietnam Pro"/>
                <a:sym typeface="Be Vietnam Pro"/>
              </a:rPr>
              <a:t>Thiết kế </a:t>
            </a:r>
            <a:endParaRPr lang="en-US" sz="5400" b="1">
              <a:solidFill>
                <a:srgbClr val="002060"/>
              </a:solidFill>
              <a:latin typeface="Be Vietnam Pro"/>
              <a:ea typeface="Be Vietnam Pro"/>
              <a:cs typeface="Be Vietnam Pro"/>
              <a:sym typeface="Be Vietnam Pro"/>
            </a:endParaRPr>
          </a:p>
          <a:p>
            <a:pPr>
              <a:lnSpc>
                <a:spcPct val="99000"/>
              </a:lnSpc>
            </a:pPr>
            <a:r>
              <a:rPr lang="en-US" sz="5400" b="1">
                <a:solidFill>
                  <a:srgbClr val="002060"/>
                </a:solidFill>
                <a:latin typeface="Be Vietnam Pro"/>
                <a:ea typeface="Be Vietnam Pro"/>
                <a:cs typeface="Be Vietnam Pro"/>
                <a:sym typeface="Be Vietnam Pro"/>
              </a:rPr>
              <a:t>giao diện </a:t>
            </a:r>
            <a:endParaRPr lang="en-US" sz="5400" b="1">
              <a:solidFill>
                <a:srgbClr val="002060"/>
              </a:solidFill>
              <a:latin typeface="Be Vietnam Pro"/>
              <a:ea typeface="Be Vietnam Pro"/>
              <a:cs typeface="Be Vietnam Pro"/>
              <a:sym typeface="Be Vietnam Pro"/>
            </a:endParaRPr>
          </a:p>
          <a:p>
            <a:pPr>
              <a:lnSpc>
                <a:spcPct val="99000"/>
              </a:lnSpc>
            </a:pPr>
            <a:r>
              <a:rPr lang="en-US" sz="5400" b="1">
                <a:solidFill>
                  <a:srgbClr val="002060"/>
                </a:solidFill>
                <a:latin typeface="Be Vietnam Pro"/>
                <a:ea typeface="Be Vietnam Pro"/>
                <a:cs typeface="Be Vietnam Pro"/>
                <a:sym typeface="Be Vietnam Pro"/>
              </a:rPr>
              <a:t>cho use case Đặt in tài liệu</a:t>
            </a:r>
            <a:endParaRPr lang="en-US" sz="5400" b="1">
              <a:solidFill>
                <a:srgbClr val="002060"/>
              </a:solidFill>
              <a:latin typeface="Be Vietnam Pro"/>
              <a:ea typeface="Be Vietnam Pro"/>
              <a:cs typeface="Be Vietnam Pro"/>
              <a:sym typeface="Be Vietnam Pro"/>
            </a:endParaRPr>
          </a:p>
          <a:p>
            <a:pPr>
              <a:lnSpc>
                <a:spcPct val="99000"/>
              </a:lnSpc>
            </a:pPr>
            <a:endParaRPr lang="en-US" sz="5400" b="1">
              <a:solidFill>
                <a:srgbClr val="002060"/>
              </a:solidFill>
              <a:latin typeface="Be Vietnam Pro"/>
              <a:ea typeface="Be Vietnam Pro"/>
              <a:cs typeface="Be Vietnam Pro"/>
              <a:sym typeface="Be Vietnam Pro"/>
            </a:endParaRPr>
          </a:p>
        </p:txBody>
      </p:sp>
      <p:sp>
        <p:nvSpPr>
          <p:cNvPr id="5" name="TextBox 4"/>
          <p:cNvSpPr txBox="1"/>
          <p:nvPr/>
        </p:nvSpPr>
        <p:spPr>
          <a:xfrm>
            <a:off x="11650659" y="6334780"/>
            <a:ext cx="569387" cy="523220"/>
          </a:xfrm>
          <a:prstGeom prst="rect">
            <a:avLst/>
          </a:prstGeom>
          <a:noFill/>
        </p:spPr>
        <p:txBody>
          <a:bodyPr wrap="none" rtlCol="0">
            <a:spAutoFit/>
          </a:bodyPr>
          <a:lstStyle/>
          <a:p>
            <a:r>
              <a:rPr lang="en-US" sz="2800">
                <a:solidFill>
                  <a:srgbClr val="002060"/>
                </a:solidFill>
              </a:rPr>
              <a:t>27</a:t>
            </a:r>
            <a:endParaRPr lang="vi-VN" sz="2800">
              <a:solidFill>
                <a:srgbClr val="002060"/>
              </a:solidFill>
            </a:endParaRPr>
          </a:p>
        </p:txBody>
      </p:sp>
      <p:pic>
        <p:nvPicPr>
          <p:cNvPr id="6" name="Picture 5" descr="A copy machine with a keyboard and buttons&#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427203" y="0"/>
            <a:ext cx="7764797" cy="633478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650659" y="6334780"/>
            <a:ext cx="569387" cy="523220"/>
          </a:xfrm>
          <a:prstGeom prst="rect">
            <a:avLst/>
          </a:prstGeom>
          <a:noFill/>
        </p:spPr>
        <p:txBody>
          <a:bodyPr wrap="none" rtlCol="0">
            <a:spAutoFit/>
          </a:bodyPr>
          <a:lstStyle/>
          <a:p>
            <a:r>
              <a:rPr lang="en-US" sz="2800">
                <a:solidFill>
                  <a:srgbClr val="002060"/>
                </a:solidFill>
              </a:rPr>
              <a:t>28</a:t>
            </a:r>
            <a:endParaRPr lang="vi-VN" sz="2800">
              <a:solidFill>
                <a:srgbClr val="002060"/>
              </a:solidFill>
            </a:endParaRPr>
          </a:p>
        </p:txBody>
      </p:sp>
      <p:pic>
        <p:nvPicPr>
          <p:cNvPr id="11" name="Picture 10" descr="A screenshot of a computer&#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427203" y="0"/>
            <a:ext cx="7764797" cy="6334780"/>
          </a:xfrm>
          <a:prstGeom prst="rect">
            <a:avLst/>
          </a:prstGeom>
        </p:spPr>
      </p:pic>
      <p:sp>
        <p:nvSpPr>
          <p:cNvPr id="12" name="Google Shape;451;p22"/>
          <p:cNvSpPr txBox="1"/>
          <p:nvPr/>
        </p:nvSpPr>
        <p:spPr>
          <a:xfrm>
            <a:off x="284513" y="1372347"/>
            <a:ext cx="3801350" cy="4113306"/>
          </a:xfrm>
          <a:prstGeom prst="rect">
            <a:avLst/>
          </a:prstGeom>
          <a:noFill/>
          <a:ln>
            <a:noFill/>
          </a:ln>
        </p:spPr>
        <p:txBody>
          <a:bodyPr spcFirstLastPara="1" wrap="square" lIns="0" tIns="0" rIns="0" bIns="0" anchor="t" anchorCtr="0">
            <a:spAutoFit/>
          </a:bodyPr>
          <a:lstStyle/>
          <a:p>
            <a:pPr>
              <a:lnSpc>
                <a:spcPct val="99000"/>
              </a:lnSpc>
            </a:pPr>
            <a:r>
              <a:rPr lang="en-US" sz="5400" b="1">
                <a:solidFill>
                  <a:srgbClr val="002060"/>
                </a:solidFill>
                <a:latin typeface="Be Vietnam Pro"/>
                <a:ea typeface="Be Vietnam Pro"/>
                <a:cs typeface="Be Vietnam Pro"/>
                <a:sym typeface="Be Vietnam Pro"/>
              </a:rPr>
              <a:t>Thiết kế </a:t>
            </a:r>
            <a:endParaRPr lang="en-US" sz="5400" b="1">
              <a:solidFill>
                <a:srgbClr val="002060"/>
              </a:solidFill>
              <a:latin typeface="Be Vietnam Pro"/>
              <a:ea typeface="Be Vietnam Pro"/>
              <a:cs typeface="Be Vietnam Pro"/>
              <a:sym typeface="Be Vietnam Pro"/>
            </a:endParaRPr>
          </a:p>
          <a:p>
            <a:pPr>
              <a:lnSpc>
                <a:spcPct val="99000"/>
              </a:lnSpc>
            </a:pPr>
            <a:r>
              <a:rPr lang="en-US" sz="5400" b="1">
                <a:solidFill>
                  <a:srgbClr val="002060"/>
                </a:solidFill>
                <a:latin typeface="Be Vietnam Pro"/>
                <a:ea typeface="Be Vietnam Pro"/>
                <a:cs typeface="Be Vietnam Pro"/>
                <a:sym typeface="Be Vietnam Pro"/>
              </a:rPr>
              <a:t>giao diện </a:t>
            </a:r>
            <a:endParaRPr lang="en-US" sz="5400" b="1">
              <a:solidFill>
                <a:srgbClr val="002060"/>
              </a:solidFill>
              <a:latin typeface="Be Vietnam Pro"/>
              <a:ea typeface="Be Vietnam Pro"/>
              <a:cs typeface="Be Vietnam Pro"/>
              <a:sym typeface="Be Vietnam Pro"/>
            </a:endParaRPr>
          </a:p>
          <a:p>
            <a:pPr>
              <a:lnSpc>
                <a:spcPct val="99000"/>
              </a:lnSpc>
            </a:pPr>
            <a:r>
              <a:rPr lang="en-US" sz="5400" b="1">
                <a:solidFill>
                  <a:srgbClr val="002060"/>
                </a:solidFill>
                <a:latin typeface="Be Vietnam Pro"/>
                <a:ea typeface="Be Vietnam Pro"/>
                <a:cs typeface="Be Vietnam Pro"/>
                <a:sym typeface="Be Vietnam Pro"/>
              </a:rPr>
              <a:t>cho use case Đặt in tài liệu</a:t>
            </a:r>
            <a:endParaRPr lang="en-US" sz="5400" b="1">
              <a:solidFill>
                <a:srgbClr val="002060"/>
              </a:solidFill>
              <a:latin typeface="Be Vietnam Pro"/>
              <a:ea typeface="Be Vietnam Pro"/>
              <a:cs typeface="Be Vietnam Pro"/>
              <a:sym typeface="Be Vietnam Pro"/>
            </a:endParaRPr>
          </a:p>
          <a:p>
            <a:pPr>
              <a:lnSpc>
                <a:spcPct val="99000"/>
              </a:lnSpc>
            </a:pPr>
            <a:endParaRPr lang="en-US" sz="5400" b="1">
              <a:solidFill>
                <a:srgbClr val="002060"/>
              </a:solidFill>
              <a:latin typeface="Be Vietnam Pro"/>
              <a:ea typeface="Be Vietnam Pro"/>
              <a:cs typeface="Be Vietnam Pro"/>
              <a:sym typeface="Be Vietnam Pro"/>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650659" y="6334780"/>
            <a:ext cx="569387" cy="523220"/>
          </a:xfrm>
          <a:prstGeom prst="rect">
            <a:avLst/>
          </a:prstGeom>
          <a:noFill/>
        </p:spPr>
        <p:txBody>
          <a:bodyPr wrap="none" rtlCol="0">
            <a:spAutoFit/>
          </a:bodyPr>
          <a:lstStyle/>
          <a:p>
            <a:r>
              <a:rPr lang="en-US" sz="2800">
                <a:solidFill>
                  <a:srgbClr val="002060"/>
                </a:solidFill>
              </a:rPr>
              <a:t>29</a:t>
            </a:r>
            <a:endParaRPr lang="vi-VN" sz="2800">
              <a:solidFill>
                <a:srgbClr val="002060"/>
              </a:solidFill>
            </a:endParaRPr>
          </a:p>
        </p:txBody>
      </p:sp>
      <p:pic>
        <p:nvPicPr>
          <p:cNvPr id="4" name="Picture 3" descr="A copy machine with a keyboard and buttons&#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427203" y="0"/>
            <a:ext cx="7764797" cy="6334780"/>
          </a:xfrm>
          <a:prstGeom prst="rect">
            <a:avLst/>
          </a:prstGeom>
        </p:spPr>
      </p:pic>
      <p:sp>
        <p:nvSpPr>
          <p:cNvPr id="6" name="Google Shape;451;p22"/>
          <p:cNvSpPr txBox="1"/>
          <p:nvPr/>
        </p:nvSpPr>
        <p:spPr>
          <a:xfrm>
            <a:off x="284513" y="1372347"/>
            <a:ext cx="3801350" cy="4113306"/>
          </a:xfrm>
          <a:prstGeom prst="rect">
            <a:avLst/>
          </a:prstGeom>
          <a:noFill/>
          <a:ln>
            <a:noFill/>
          </a:ln>
        </p:spPr>
        <p:txBody>
          <a:bodyPr spcFirstLastPara="1" wrap="square" lIns="0" tIns="0" rIns="0" bIns="0" anchor="t" anchorCtr="0">
            <a:spAutoFit/>
          </a:bodyPr>
          <a:lstStyle/>
          <a:p>
            <a:pPr>
              <a:lnSpc>
                <a:spcPct val="99000"/>
              </a:lnSpc>
            </a:pPr>
            <a:r>
              <a:rPr lang="en-US" sz="5400" b="1">
                <a:solidFill>
                  <a:srgbClr val="002060"/>
                </a:solidFill>
                <a:latin typeface="Be Vietnam Pro"/>
                <a:ea typeface="Be Vietnam Pro"/>
                <a:cs typeface="Be Vietnam Pro"/>
                <a:sym typeface="Be Vietnam Pro"/>
              </a:rPr>
              <a:t>Thiết kế </a:t>
            </a:r>
            <a:endParaRPr lang="en-US" sz="5400" b="1">
              <a:solidFill>
                <a:srgbClr val="002060"/>
              </a:solidFill>
              <a:latin typeface="Be Vietnam Pro"/>
              <a:ea typeface="Be Vietnam Pro"/>
              <a:cs typeface="Be Vietnam Pro"/>
              <a:sym typeface="Be Vietnam Pro"/>
            </a:endParaRPr>
          </a:p>
          <a:p>
            <a:pPr>
              <a:lnSpc>
                <a:spcPct val="99000"/>
              </a:lnSpc>
            </a:pPr>
            <a:r>
              <a:rPr lang="en-US" sz="5400" b="1">
                <a:solidFill>
                  <a:srgbClr val="002060"/>
                </a:solidFill>
                <a:latin typeface="Be Vietnam Pro"/>
                <a:ea typeface="Be Vietnam Pro"/>
                <a:cs typeface="Be Vietnam Pro"/>
                <a:sym typeface="Be Vietnam Pro"/>
              </a:rPr>
              <a:t>giao diện </a:t>
            </a:r>
            <a:endParaRPr lang="en-US" sz="5400" b="1">
              <a:solidFill>
                <a:srgbClr val="002060"/>
              </a:solidFill>
              <a:latin typeface="Be Vietnam Pro"/>
              <a:ea typeface="Be Vietnam Pro"/>
              <a:cs typeface="Be Vietnam Pro"/>
              <a:sym typeface="Be Vietnam Pro"/>
            </a:endParaRPr>
          </a:p>
          <a:p>
            <a:pPr>
              <a:lnSpc>
                <a:spcPct val="99000"/>
              </a:lnSpc>
            </a:pPr>
            <a:r>
              <a:rPr lang="en-US" sz="5400" b="1">
                <a:solidFill>
                  <a:srgbClr val="002060"/>
                </a:solidFill>
                <a:latin typeface="Be Vietnam Pro"/>
                <a:ea typeface="Be Vietnam Pro"/>
                <a:cs typeface="Be Vietnam Pro"/>
                <a:sym typeface="Be Vietnam Pro"/>
              </a:rPr>
              <a:t>cho use case Đặt in tài liệu</a:t>
            </a:r>
            <a:endParaRPr lang="en-US" sz="5400" b="1">
              <a:solidFill>
                <a:srgbClr val="002060"/>
              </a:solidFill>
              <a:latin typeface="Be Vietnam Pro"/>
              <a:ea typeface="Be Vietnam Pro"/>
              <a:cs typeface="Be Vietnam Pro"/>
              <a:sym typeface="Be Vietnam Pro"/>
            </a:endParaRPr>
          </a:p>
          <a:p>
            <a:pPr>
              <a:lnSpc>
                <a:spcPct val="99000"/>
              </a:lnSpc>
            </a:pPr>
            <a:endParaRPr lang="en-US" sz="5400" b="1">
              <a:solidFill>
                <a:srgbClr val="002060"/>
              </a:solidFill>
              <a:latin typeface="Be Vietnam Pro"/>
              <a:ea typeface="Be Vietnam Pro"/>
              <a:cs typeface="Be Vietnam Pro"/>
              <a:sym typeface="Be Vietnam Pro"/>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650659" y="6334780"/>
            <a:ext cx="569387" cy="523220"/>
          </a:xfrm>
          <a:prstGeom prst="rect">
            <a:avLst/>
          </a:prstGeom>
          <a:noFill/>
        </p:spPr>
        <p:txBody>
          <a:bodyPr wrap="none" rtlCol="0">
            <a:spAutoFit/>
          </a:bodyPr>
          <a:lstStyle/>
          <a:p>
            <a:r>
              <a:rPr lang="en-US" sz="2800">
                <a:solidFill>
                  <a:srgbClr val="002060"/>
                </a:solidFill>
              </a:rPr>
              <a:t>30</a:t>
            </a:r>
            <a:endParaRPr lang="vi-VN" sz="2800">
              <a:solidFill>
                <a:srgbClr val="002060"/>
              </a:solidFill>
            </a:endParaRPr>
          </a:p>
        </p:txBody>
      </p:sp>
      <p:pic>
        <p:nvPicPr>
          <p:cNvPr id="4" name="Picture 3" descr="A screenshot of a computer&#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421529" y="-1"/>
            <a:ext cx="7770471" cy="6339409"/>
          </a:xfrm>
          <a:prstGeom prst="rect">
            <a:avLst/>
          </a:prstGeom>
        </p:spPr>
      </p:pic>
      <p:sp>
        <p:nvSpPr>
          <p:cNvPr id="6" name="Google Shape;451;p22"/>
          <p:cNvSpPr txBox="1"/>
          <p:nvPr/>
        </p:nvSpPr>
        <p:spPr>
          <a:xfrm>
            <a:off x="284513" y="1372347"/>
            <a:ext cx="3801350" cy="4113306"/>
          </a:xfrm>
          <a:prstGeom prst="rect">
            <a:avLst/>
          </a:prstGeom>
          <a:noFill/>
          <a:ln>
            <a:noFill/>
          </a:ln>
        </p:spPr>
        <p:txBody>
          <a:bodyPr spcFirstLastPara="1" wrap="square" lIns="0" tIns="0" rIns="0" bIns="0" anchor="t" anchorCtr="0">
            <a:spAutoFit/>
          </a:bodyPr>
          <a:lstStyle/>
          <a:p>
            <a:pPr>
              <a:lnSpc>
                <a:spcPct val="99000"/>
              </a:lnSpc>
            </a:pPr>
            <a:r>
              <a:rPr lang="en-US" sz="5400" b="1">
                <a:solidFill>
                  <a:srgbClr val="002060"/>
                </a:solidFill>
                <a:latin typeface="Be Vietnam Pro"/>
                <a:ea typeface="Be Vietnam Pro"/>
                <a:cs typeface="Be Vietnam Pro"/>
                <a:sym typeface="Be Vietnam Pro"/>
              </a:rPr>
              <a:t>Thiết kế </a:t>
            </a:r>
            <a:endParaRPr lang="en-US" sz="5400" b="1">
              <a:solidFill>
                <a:srgbClr val="002060"/>
              </a:solidFill>
              <a:latin typeface="Be Vietnam Pro"/>
              <a:ea typeface="Be Vietnam Pro"/>
              <a:cs typeface="Be Vietnam Pro"/>
              <a:sym typeface="Be Vietnam Pro"/>
            </a:endParaRPr>
          </a:p>
          <a:p>
            <a:pPr>
              <a:lnSpc>
                <a:spcPct val="99000"/>
              </a:lnSpc>
            </a:pPr>
            <a:r>
              <a:rPr lang="en-US" sz="5400" b="1">
                <a:solidFill>
                  <a:srgbClr val="002060"/>
                </a:solidFill>
                <a:latin typeface="Be Vietnam Pro"/>
                <a:ea typeface="Be Vietnam Pro"/>
                <a:cs typeface="Be Vietnam Pro"/>
                <a:sym typeface="Be Vietnam Pro"/>
              </a:rPr>
              <a:t>giao diện </a:t>
            </a:r>
            <a:endParaRPr lang="en-US" sz="5400" b="1">
              <a:solidFill>
                <a:srgbClr val="002060"/>
              </a:solidFill>
              <a:latin typeface="Be Vietnam Pro"/>
              <a:ea typeface="Be Vietnam Pro"/>
              <a:cs typeface="Be Vietnam Pro"/>
              <a:sym typeface="Be Vietnam Pro"/>
            </a:endParaRPr>
          </a:p>
          <a:p>
            <a:pPr>
              <a:lnSpc>
                <a:spcPct val="99000"/>
              </a:lnSpc>
            </a:pPr>
            <a:r>
              <a:rPr lang="en-US" sz="5400" b="1">
                <a:solidFill>
                  <a:srgbClr val="002060"/>
                </a:solidFill>
                <a:latin typeface="Be Vietnam Pro"/>
                <a:ea typeface="Be Vietnam Pro"/>
                <a:cs typeface="Be Vietnam Pro"/>
                <a:sym typeface="Be Vietnam Pro"/>
              </a:rPr>
              <a:t>cho use case Đặt in tài liệu</a:t>
            </a:r>
            <a:endParaRPr lang="en-US" sz="5400" b="1">
              <a:solidFill>
                <a:srgbClr val="002060"/>
              </a:solidFill>
              <a:latin typeface="Be Vietnam Pro"/>
              <a:ea typeface="Be Vietnam Pro"/>
              <a:cs typeface="Be Vietnam Pro"/>
              <a:sym typeface="Be Vietnam Pro"/>
            </a:endParaRPr>
          </a:p>
          <a:p>
            <a:pPr>
              <a:lnSpc>
                <a:spcPct val="99000"/>
              </a:lnSpc>
            </a:pPr>
            <a:endParaRPr lang="en-US" sz="5400" b="1">
              <a:solidFill>
                <a:srgbClr val="002060"/>
              </a:solidFill>
              <a:latin typeface="Be Vietnam Pro"/>
              <a:ea typeface="Be Vietnam Pro"/>
              <a:cs typeface="Be Vietnam Pro"/>
              <a:sym typeface="Be Vietnam Pro"/>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650659" y="6334780"/>
            <a:ext cx="569387" cy="523220"/>
          </a:xfrm>
          <a:prstGeom prst="rect">
            <a:avLst/>
          </a:prstGeom>
          <a:noFill/>
        </p:spPr>
        <p:txBody>
          <a:bodyPr wrap="none" rtlCol="0">
            <a:spAutoFit/>
          </a:bodyPr>
          <a:lstStyle/>
          <a:p>
            <a:r>
              <a:rPr lang="en-US" sz="2800">
                <a:solidFill>
                  <a:srgbClr val="002060"/>
                </a:solidFill>
              </a:rPr>
              <a:t>31</a:t>
            </a:r>
            <a:endParaRPr lang="vi-VN" sz="2800">
              <a:solidFill>
                <a:srgbClr val="002060"/>
              </a:solidFill>
            </a:endParaRPr>
          </a:p>
        </p:txBody>
      </p:sp>
      <p:pic>
        <p:nvPicPr>
          <p:cNvPr id="4" name="Picture 3" descr="A screenshot of a computer&#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427203" y="0"/>
            <a:ext cx="7764797" cy="6334780"/>
          </a:xfrm>
          <a:prstGeom prst="rect">
            <a:avLst/>
          </a:prstGeom>
        </p:spPr>
      </p:pic>
      <p:sp>
        <p:nvSpPr>
          <p:cNvPr id="6" name="Google Shape;451;p22"/>
          <p:cNvSpPr txBox="1"/>
          <p:nvPr/>
        </p:nvSpPr>
        <p:spPr>
          <a:xfrm>
            <a:off x="284513" y="1372347"/>
            <a:ext cx="3801350" cy="4113306"/>
          </a:xfrm>
          <a:prstGeom prst="rect">
            <a:avLst/>
          </a:prstGeom>
          <a:noFill/>
          <a:ln>
            <a:noFill/>
          </a:ln>
        </p:spPr>
        <p:txBody>
          <a:bodyPr spcFirstLastPara="1" wrap="square" lIns="0" tIns="0" rIns="0" bIns="0" anchor="t" anchorCtr="0">
            <a:spAutoFit/>
          </a:bodyPr>
          <a:lstStyle/>
          <a:p>
            <a:pPr>
              <a:lnSpc>
                <a:spcPct val="99000"/>
              </a:lnSpc>
            </a:pPr>
            <a:r>
              <a:rPr lang="en-US" sz="5400" b="1">
                <a:solidFill>
                  <a:srgbClr val="002060"/>
                </a:solidFill>
                <a:latin typeface="Be Vietnam Pro"/>
                <a:ea typeface="Be Vietnam Pro"/>
                <a:cs typeface="Be Vietnam Pro"/>
                <a:sym typeface="Be Vietnam Pro"/>
              </a:rPr>
              <a:t>Thiết kế </a:t>
            </a:r>
            <a:endParaRPr lang="en-US" sz="5400" b="1">
              <a:solidFill>
                <a:srgbClr val="002060"/>
              </a:solidFill>
              <a:latin typeface="Be Vietnam Pro"/>
              <a:ea typeface="Be Vietnam Pro"/>
              <a:cs typeface="Be Vietnam Pro"/>
              <a:sym typeface="Be Vietnam Pro"/>
            </a:endParaRPr>
          </a:p>
          <a:p>
            <a:pPr>
              <a:lnSpc>
                <a:spcPct val="99000"/>
              </a:lnSpc>
            </a:pPr>
            <a:r>
              <a:rPr lang="en-US" sz="5400" b="1">
                <a:solidFill>
                  <a:srgbClr val="002060"/>
                </a:solidFill>
                <a:latin typeface="Be Vietnam Pro"/>
                <a:ea typeface="Be Vietnam Pro"/>
                <a:cs typeface="Be Vietnam Pro"/>
                <a:sym typeface="Be Vietnam Pro"/>
              </a:rPr>
              <a:t>giao diện </a:t>
            </a:r>
            <a:endParaRPr lang="en-US" sz="5400" b="1">
              <a:solidFill>
                <a:srgbClr val="002060"/>
              </a:solidFill>
              <a:latin typeface="Be Vietnam Pro"/>
              <a:ea typeface="Be Vietnam Pro"/>
              <a:cs typeface="Be Vietnam Pro"/>
              <a:sym typeface="Be Vietnam Pro"/>
            </a:endParaRPr>
          </a:p>
          <a:p>
            <a:pPr>
              <a:lnSpc>
                <a:spcPct val="99000"/>
              </a:lnSpc>
            </a:pPr>
            <a:r>
              <a:rPr lang="en-US" sz="5400" b="1">
                <a:solidFill>
                  <a:srgbClr val="002060"/>
                </a:solidFill>
                <a:latin typeface="Be Vietnam Pro"/>
                <a:ea typeface="Be Vietnam Pro"/>
                <a:cs typeface="Be Vietnam Pro"/>
                <a:sym typeface="Be Vietnam Pro"/>
              </a:rPr>
              <a:t>cho use case Đặt in tài liệu</a:t>
            </a:r>
            <a:endParaRPr lang="en-US" sz="5400" b="1">
              <a:solidFill>
                <a:srgbClr val="002060"/>
              </a:solidFill>
              <a:latin typeface="Be Vietnam Pro"/>
              <a:ea typeface="Be Vietnam Pro"/>
              <a:cs typeface="Be Vietnam Pro"/>
              <a:sym typeface="Be Vietnam Pro"/>
            </a:endParaRPr>
          </a:p>
          <a:p>
            <a:pPr>
              <a:lnSpc>
                <a:spcPct val="99000"/>
              </a:lnSpc>
            </a:pPr>
            <a:endParaRPr lang="en-US" sz="5400" b="1">
              <a:solidFill>
                <a:srgbClr val="002060"/>
              </a:solidFill>
              <a:latin typeface="Be Vietnam Pro"/>
              <a:ea typeface="Be Vietnam Pro"/>
              <a:cs typeface="Be Vietnam Pro"/>
              <a:sym typeface="Be Vietnam Pro"/>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650659" y="6334780"/>
            <a:ext cx="569387" cy="523220"/>
          </a:xfrm>
          <a:prstGeom prst="rect">
            <a:avLst/>
          </a:prstGeom>
          <a:noFill/>
        </p:spPr>
        <p:txBody>
          <a:bodyPr wrap="none" rtlCol="0">
            <a:spAutoFit/>
          </a:bodyPr>
          <a:lstStyle/>
          <a:p>
            <a:r>
              <a:rPr lang="en-US" sz="2800">
                <a:solidFill>
                  <a:srgbClr val="002060"/>
                </a:solidFill>
              </a:rPr>
              <a:t>32</a:t>
            </a:r>
            <a:endParaRPr lang="vi-VN" sz="2800">
              <a:solidFill>
                <a:srgbClr val="002060"/>
              </a:solidFill>
            </a:endParaRPr>
          </a:p>
        </p:txBody>
      </p:sp>
      <p:pic>
        <p:nvPicPr>
          <p:cNvPr id="4" name="Picture 3" descr="A screenshot of a computer&#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26094" y="0"/>
            <a:ext cx="7065905" cy="6334780"/>
          </a:xfrm>
          <a:prstGeom prst="rect">
            <a:avLst/>
          </a:prstGeom>
        </p:spPr>
      </p:pic>
      <p:sp>
        <p:nvSpPr>
          <p:cNvPr id="6" name="Google Shape;451;p22"/>
          <p:cNvSpPr txBox="1"/>
          <p:nvPr/>
        </p:nvSpPr>
        <p:spPr>
          <a:xfrm>
            <a:off x="284513" y="1372347"/>
            <a:ext cx="3801350" cy="4113306"/>
          </a:xfrm>
          <a:prstGeom prst="rect">
            <a:avLst/>
          </a:prstGeom>
          <a:noFill/>
          <a:ln>
            <a:noFill/>
          </a:ln>
        </p:spPr>
        <p:txBody>
          <a:bodyPr spcFirstLastPara="1" wrap="square" lIns="0" tIns="0" rIns="0" bIns="0" anchor="t" anchorCtr="0">
            <a:spAutoFit/>
          </a:bodyPr>
          <a:lstStyle/>
          <a:p>
            <a:pPr>
              <a:lnSpc>
                <a:spcPct val="99000"/>
              </a:lnSpc>
            </a:pPr>
            <a:r>
              <a:rPr lang="en-US" sz="5400" b="1">
                <a:solidFill>
                  <a:srgbClr val="002060"/>
                </a:solidFill>
                <a:latin typeface="Be Vietnam Pro"/>
                <a:ea typeface="Be Vietnam Pro"/>
                <a:cs typeface="Be Vietnam Pro"/>
                <a:sym typeface="Be Vietnam Pro"/>
              </a:rPr>
              <a:t>Thiết kế </a:t>
            </a:r>
            <a:endParaRPr lang="en-US" sz="5400" b="1">
              <a:solidFill>
                <a:srgbClr val="002060"/>
              </a:solidFill>
              <a:latin typeface="Be Vietnam Pro"/>
              <a:ea typeface="Be Vietnam Pro"/>
              <a:cs typeface="Be Vietnam Pro"/>
              <a:sym typeface="Be Vietnam Pro"/>
            </a:endParaRPr>
          </a:p>
          <a:p>
            <a:pPr>
              <a:lnSpc>
                <a:spcPct val="99000"/>
              </a:lnSpc>
            </a:pPr>
            <a:r>
              <a:rPr lang="en-US" sz="5400" b="1">
                <a:solidFill>
                  <a:srgbClr val="002060"/>
                </a:solidFill>
                <a:latin typeface="Be Vietnam Pro"/>
                <a:ea typeface="Be Vietnam Pro"/>
                <a:cs typeface="Be Vietnam Pro"/>
                <a:sym typeface="Be Vietnam Pro"/>
              </a:rPr>
              <a:t>giao diện </a:t>
            </a:r>
            <a:endParaRPr lang="en-US" sz="5400" b="1">
              <a:solidFill>
                <a:srgbClr val="002060"/>
              </a:solidFill>
              <a:latin typeface="Be Vietnam Pro"/>
              <a:ea typeface="Be Vietnam Pro"/>
              <a:cs typeface="Be Vietnam Pro"/>
              <a:sym typeface="Be Vietnam Pro"/>
            </a:endParaRPr>
          </a:p>
          <a:p>
            <a:pPr>
              <a:lnSpc>
                <a:spcPct val="99000"/>
              </a:lnSpc>
            </a:pPr>
            <a:r>
              <a:rPr lang="en-US" sz="5400" b="1">
                <a:solidFill>
                  <a:srgbClr val="002060"/>
                </a:solidFill>
                <a:latin typeface="Be Vietnam Pro"/>
                <a:ea typeface="Be Vietnam Pro"/>
                <a:cs typeface="Be Vietnam Pro"/>
                <a:sym typeface="Be Vietnam Pro"/>
              </a:rPr>
              <a:t>cho use case Đặt in tài liệu</a:t>
            </a:r>
            <a:endParaRPr lang="en-US" sz="5400" b="1">
              <a:solidFill>
                <a:srgbClr val="002060"/>
              </a:solidFill>
              <a:latin typeface="Be Vietnam Pro"/>
              <a:ea typeface="Be Vietnam Pro"/>
              <a:cs typeface="Be Vietnam Pro"/>
              <a:sym typeface="Be Vietnam Pro"/>
            </a:endParaRPr>
          </a:p>
          <a:p>
            <a:pPr>
              <a:lnSpc>
                <a:spcPct val="99000"/>
              </a:lnSpc>
            </a:pPr>
            <a:endParaRPr lang="en-US" sz="5400" b="1">
              <a:solidFill>
                <a:srgbClr val="002060"/>
              </a:solidFill>
              <a:latin typeface="Be Vietnam Pro"/>
              <a:ea typeface="Be Vietnam Pro"/>
              <a:cs typeface="Be Vietnam Pro"/>
              <a:sym typeface="Be Vietnam Pro"/>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650659" y="6334780"/>
            <a:ext cx="569387" cy="523220"/>
          </a:xfrm>
          <a:prstGeom prst="rect">
            <a:avLst/>
          </a:prstGeom>
          <a:noFill/>
        </p:spPr>
        <p:txBody>
          <a:bodyPr wrap="none" rtlCol="0">
            <a:spAutoFit/>
          </a:bodyPr>
          <a:lstStyle/>
          <a:p>
            <a:r>
              <a:rPr lang="en-US" sz="2800">
                <a:solidFill>
                  <a:srgbClr val="002060"/>
                </a:solidFill>
              </a:rPr>
              <a:t>33</a:t>
            </a:r>
            <a:endParaRPr lang="vi-VN" sz="2800">
              <a:solidFill>
                <a:srgbClr val="002060"/>
              </a:solidFill>
            </a:endParaRPr>
          </a:p>
        </p:txBody>
      </p:sp>
      <p:pic>
        <p:nvPicPr>
          <p:cNvPr id="4" name="Picture 3" descr="A screenshot of a computer&#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26095" y="0"/>
            <a:ext cx="7065905" cy="6334780"/>
          </a:xfrm>
          <a:prstGeom prst="rect">
            <a:avLst/>
          </a:prstGeom>
        </p:spPr>
      </p:pic>
      <p:sp>
        <p:nvSpPr>
          <p:cNvPr id="6" name="Google Shape;451;p22"/>
          <p:cNvSpPr txBox="1"/>
          <p:nvPr/>
        </p:nvSpPr>
        <p:spPr>
          <a:xfrm>
            <a:off x="284513" y="1372347"/>
            <a:ext cx="3801350" cy="4113306"/>
          </a:xfrm>
          <a:prstGeom prst="rect">
            <a:avLst/>
          </a:prstGeom>
          <a:noFill/>
          <a:ln>
            <a:noFill/>
          </a:ln>
        </p:spPr>
        <p:txBody>
          <a:bodyPr spcFirstLastPara="1" wrap="square" lIns="0" tIns="0" rIns="0" bIns="0" anchor="t" anchorCtr="0">
            <a:spAutoFit/>
          </a:bodyPr>
          <a:lstStyle/>
          <a:p>
            <a:pPr>
              <a:lnSpc>
                <a:spcPct val="99000"/>
              </a:lnSpc>
            </a:pPr>
            <a:r>
              <a:rPr lang="en-US" sz="5400" b="1">
                <a:solidFill>
                  <a:srgbClr val="002060"/>
                </a:solidFill>
                <a:latin typeface="Be Vietnam Pro"/>
                <a:ea typeface="Be Vietnam Pro"/>
                <a:cs typeface="Be Vietnam Pro"/>
                <a:sym typeface="Be Vietnam Pro"/>
              </a:rPr>
              <a:t>Thiết kế </a:t>
            </a:r>
            <a:endParaRPr lang="en-US" sz="5400" b="1">
              <a:solidFill>
                <a:srgbClr val="002060"/>
              </a:solidFill>
              <a:latin typeface="Be Vietnam Pro"/>
              <a:ea typeface="Be Vietnam Pro"/>
              <a:cs typeface="Be Vietnam Pro"/>
              <a:sym typeface="Be Vietnam Pro"/>
            </a:endParaRPr>
          </a:p>
          <a:p>
            <a:pPr>
              <a:lnSpc>
                <a:spcPct val="99000"/>
              </a:lnSpc>
            </a:pPr>
            <a:r>
              <a:rPr lang="en-US" sz="5400" b="1">
                <a:solidFill>
                  <a:srgbClr val="002060"/>
                </a:solidFill>
                <a:latin typeface="Be Vietnam Pro"/>
                <a:ea typeface="Be Vietnam Pro"/>
                <a:cs typeface="Be Vietnam Pro"/>
                <a:sym typeface="Be Vietnam Pro"/>
              </a:rPr>
              <a:t>giao diện </a:t>
            </a:r>
            <a:endParaRPr lang="en-US" sz="5400" b="1">
              <a:solidFill>
                <a:srgbClr val="002060"/>
              </a:solidFill>
              <a:latin typeface="Be Vietnam Pro"/>
              <a:ea typeface="Be Vietnam Pro"/>
              <a:cs typeface="Be Vietnam Pro"/>
              <a:sym typeface="Be Vietnam Pro"/>
            </a:endParaRPr>
          </a:p>
          <a:p>
            <a:pPr>
              <a:lnSpc>
                <a:spcPct val="99000"/>
              </a:lnSpc>
            </a:pPr>
            <a:r>
              <a:rPr lang="en-US" sz="5400" b="1">
                <a:solidFill>
                  <a:srgbClr val="002060"/>
                </a:solidFill>
                <a:latin typeface="Be Vietnam Pro"/>
                <a:ea typeface="Be Vietnam Pro"/>
                <a:cs typeface="Be Vietnam Pro"/>
                <a:sym typeface="Be Vietnam Pro"/>
              </a:rPr>
              <a:t>cho use case Đặt in tài liệu</a:t>
            </a:r>
            <a:endParaRPr lang="en-US" sz="5400" b="1">
              <a:solidFill>
                <a:srgbClr val="002060"/>
              </a:solidFill>
              <a:latin typeface="Be Vietnam Pro"/>
              <a:ea typeface="Be Vietnam Pro"/>
              <a:cs typeface="Be Vietnam Pro"/>
              <a:sym typeface="Be Vietnam Pro"/>
            </a:endParaRPr>
          </a:p>
          <a:p>
            <a:pPr>
              <a:lnSpc>
                <a:spcPct val="99000"/>
              </a:lnSpc>
            </a:pPr>
            <a:endParaRPr lang="en-US" sz="5400" b="1">
              <a:solidFill>
                <a:srgbClr val="002060"/>
              </a:solidFill>
              <a:latin typeface="Be Vietnam Pro"/>
              <a:ea typeface="Be Vietnam Pro"/>
              <a:cs typeface="Be Vietnam Pro"/>
              <a:sym typeface="Be Vietnam Pro"/>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650659" y="6334780"/>
            <a:ext cx="569387" cy="523220"/>
          </a:xfrm>
          <a:prstGeom prst="rect">
            <a:avLst/>
          </a:prstGeom>
          <a:noFill/>
        </p:spPr>
        <p:txBody>
          <a:bodyPr wrap="none" rtlCol="0">
            <a:spAutoFit/>
          </a:bodyPr>
          <a:lstStyle/>
          <a:p>
            <a:r>
              <a:rPr lang="en-US" sz="2800">
                <a:solidFill>
                  <a:srgbClr val="002060"/>
                </a:solidFill>
              </a:rPr>
              <a:t>34</a:t>
            </a:r>
            <a:endParaRPr lang="vi-VN" sz="2800">
              <a:solidFill>
                <a:srgbClr val="002060"/>
              </a:solidFill>
            </a:endParaRPr>
          </a:p>
        </p:txBody>
      </p:sp>
      <p:pic>
        <p:nvPicPr>
          <p:cNvPr id="4" name="Picture 3" descr="A screenshot of a computer&#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26094" y="0"/>
            <a:ext cx="7065905" cy="6334780"/>
          </a:xfrm>
          <a:prstGeom prst="rect">
            <a:avLst/>
          </a:prstGeom>
        </p:spPr>
      </p:pic>
      <p:sp>
        <p:nvSpPr>
          <p:cNvPr id="6" name="Google Shape;451;p22"/>
          <p:cNvSpPr txBox="1"/>
          <p:nvPr/>
        </p:nvSpPr>
        <p:spPr>
          <a:xfrm>
            <a:off x="284513" y="1372347"/>
            <a:ext cx="3801350" cy="4113306"/>
          </a:xfrm>
          <a:prstGeom prst="rect">
            <a:avLst/>
          </a:prstGeom>
          <a:noFill/>
          <a:ln>
            <a:noFill/>
          </a:ln>
        </p:spPr>
        <p:txBody>
          <a:bodyPr spcFirstLastPara="1" wrap="square" lIns="0" tIns="0" rIns="0" bIns="0" anchor="t" anchorCtr="0">
            <a:spAutoFit/>
          </a:bodyPr>
          <a:lstStyle/>
          <a:p>
            <a:pPr>
              <a:lnSpc>
                <a:spcPct val="99000"/>
              </a:lnSpc>
            </a:pPr>
            <a:r>
              <a:rPr lang="en-US" sz="5400" b="1">
                <a:solidFill>
                  <a:srgbClr val="002060"/>
                </a:solidFill>
                <a:latin typeface="Be Vietnam Pro"/>
                <a:ea typeface="Be Vietnam Pro"/>
                <a:cs typeface="Be Vietnam Pro"/>
                <a:sym typeface="Be Vietnam Pro"/>
              </a:rPr>
              <a:t>Thiết kế </a:t>
            </a:r>
            <a:endParaRPr lang="en-US" sz="5400" b="1">
              <a:solidFill>
                <a:srgbClr val="002060"/>
              </a:solidFill>
              <a:latin typeface="Be Vietnam Pro"/>
              <a:ea typeface="Be Vietnam Pro"/>
              <a:cs typeface="Be Vietnam Pro"/>
              <a:sym typeface="Be Vietnam Pro"/>
            </a:endParaRPr>
          </a:p>
          <a:p>
            <a:pPr>
              <a:lnSpc>
                <a:spcPct val="99000"/>
              </a:lnSpc>
            </a:pPr>
            <a:r>
              <a:rPr lang="en-US" sz="5400" b="1">
                <a:solidFill>
                  <a:srgbClr val="002060"/>
                </a:solidFill>
                <a:latin typeface="Be Vietnam Pro"/>
                <a:ea typeface="Be Vietnam Pro"/>
                <a:cs typeface="Be Vietnam Pro"/>
                <a:sym typeface="Be Vietnam Pro"/>
              </a:rPr>
              <a:t>giao diện </a:t>
            </a:r>
            <a:endParaRPr lang="en-US" sz="5400" b="1">
              <a:solidFill>
                <a:srgbClr val="002060"/>
              </a:solidFill>
              <a:latin typeface="Be Vietnam Pro"/>
              <a:ea typeface="Be Vietnam Pro"/>
              <a:cs typeface="Be Vietnam Pro"/>
              <a:sym typeface="Be Vietnam Pro"/>
            </a:endParaRPr>
          </a:p>
          <a:p>
            <a:pPr>
              <a:lnSpc>
                <a:spcPct val="99000"/>
              </a:lnSpc>
            </a:pPr>
            <a:r>
              <a:rPr lang="en-US" sz="5400" b="1">
                <a:solidFill>
                  <a:srgbClr val="002060"/>
                </a:solidFill>
                <a:latin typeface="Be Vietnam Pro"/>
                <a:ea typeface="Be Vietnam Pro"/>
                <a:cs typeface="Be Vietnam Pro"/>
                <a:sym typeface="Be Vietnam Pro"/>
              </a:rPr>
              <a:t>cho use case Đặt in tài liệu</a:t>
            </a:r>
            <a:endParaRPr lang="en-US" sz="5400" b="1">
              <a:solidFill>
                <a:srgbClr val="002060"/>
              </a:solidFill>
              <a:latin typeface="Be Vietnam Pro"/>
              <a:ea typeface="Be Vietnam Pro"/>
              <a:cs typeface="Be Vietnam Pro"/>
              <a:sym typeface="Be Vietnam Pro"/>
            </a:endParaRPr>
          </a:p>
          <a:p>
            <a:pPr>
              <a:lnSpc>
                <a:spcPct val="99000"/>
              </a:lnSpc>
            </a:pPr>
            <a:endParaRPr lang="en-US" sz="5400" b="1">
              <a:solidFill>
                <a:srgbClr val="002060"/>
              </a:solidFill>
              <a:latin typeface="Be Vietnam Pro"/>
              <a:ea typeface="Be Vietnam Pro"/>
              <a:cs typeface="Be Vietnam Pro"/>
              <a:sym typeface="Be Vietnam Pro"/>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650659" y="6334780"/>
            <a:ext cx="569387" cy="523220"/>
          </a:xfrm>
          <a:prstGeom prst="rect">
            <a:avLst/>
          </a:prstGeom>
          <a:noFill/>
        </p:spPr>
        <p:txBody>
          <a:bodyPr wrap="none" rtlCol="0">
            <a:spAutoFit/>
          </a:bodyPr>
          <a:lstStyle/>
          <a:p>
            <a:r>
              <a:rPr lang="en-US" sz="2800">
                <a:solidFill>
                  <a:srgbClr val="002060"/>
                </a:solidFill>
              </a:rPr>
              <a:t>35</a:t>
            </a:r>
            <a:endParaRPr lang="vi-VN" sz="2800">
              <a:solidFill>
                <a:srgbClr val="002060"/>
              </a:solidFill>
            </a:endParaRPr>
          </a:p>
        </p:txBody>
      </p:sp>
      <p:pic>
        <p:nvPicPr>
          <p:cNvPr id="4" name="Picture 3" descr="A screenshot of a computer&#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26094" y="0"/>
            <a:ext cx="7065905" cy="6334780"/>
          </a:xfrm>
          <a:prstGeom prst="rect">
            <a:avLst/>
          </a:prstGeom>
        </p:spPr>
      </p:pic>
      <p:sp>
        <p:nvSpPr>
          <p:cNvPr id="6" name="Google Shape;451;p22"/>
          <p:cNvSpPr txBox="1"/>
          <p:nvPr/>
        </p:nvSpPr>
        <p:spPr>
          <a:xfrm>
            <a:off x="284513" y="1372347"/>
            <a:ext cx="3801350" cy="4113306"/>
          </a:xfrm>
          <a:prstGeom prst="rect">
            <a:avLst/>
          </a:prstGeom>
          <a:noFill/>
          <a:ln>
            <a:noFill/>
          </a:ln>
        </p:spPr>
        <p:txBody>
          <a:bodyPr spcFirstLastPara="1" wrap="square" lIns="0" tIns="0" rIns="0" bIns="0" anchor="t" anchorCtr="0">
            <a:spAutoFit/>
          </a:bodyPr>
          <a:lstStyle/>
          <a:p>
            <a:pPr>
              <a:lnSpc>
                <a:spcPct val="99000"/>
              </a:lnSpc>
            </a:pPr>
            <a:r>
              <a:rPr lang="en-US" sz="5400" b="1">
                <a:solidFill>
                  <a:srgbClr val="002060"/>
                </a:solidFill>
                <a:latin typeface="Be Vietnam Pro"/>
                <a:ea typeface="Be Vietnam Pro"/>
                <a:cs typeface="Be Vietnam Pro"/>
                <a:sym typeface="Be Vietnam Pro"/>
              </a:rPr>
              <a:t>Thiết kế </a:t>
            </a:r>
            <a:endParaRPr lang="en-US" sz="5400" b="1">
              <a:solidFill>
                <a:srgbClr val="002060"/>
              </a:solidFill>
              <a:latin typeface="Be Vietnam Pro"/>
              <a:ea typeface="Be Vietnam Pro"/>
              <a:cs typeface="Be Vietnam Pro"/>
              <a:sym typeface="Be Vietnam Pro"/>
            </a:endParaRPr>
          </a:p>
          <a:p>
            <a:pPr>
              <a:lnSpc>
                <a:spcPct val="99000"/>
              </a:lnSpc>
            </a:pPr>
            <a:r>
              <a:rPr lang="en-US" sz="5400" b="1">
                <a:solidFill>
                  <a:srgbClr val="002060"/>
                </a:solidFill>
                <a:latin typeface="Be Vietnam Pro"/>
                <a:ea typeface="Be Vietnam Pro"/>
                <a:cs typeface="Be Vietnam Pro"/>
                <a:sym typeface="Be Vietnam Pro"/>
              </a:rPr>
              <a:t>giao diện </a:t>
            </a:r>
            <a:endParaRPr lang="en-US" sz="5400" b="1">
              <a:solidFill>
                <a:srgbClr val="002060"/>
              </a:solidFill>
              <a:latin typeface="Be Vietnam Pro"/>
              <a:ea typeface="Be Vietnam Pro"/>
              <a:cs typeface="Be Vietnam Pro"/>
              <a:sym typeface="Be Vietnam Pro"/>
            </a:endParaRPr>
          </a:p>
          <a:p>
            <a:pPr>
              <a:lnSpc>
                <a:spcPct val="99000"/>
              </a:lnSpc>
            </a:pPr>
            <a:r>
              <a:rPr lang="en-US" sz="5400" b="1">
                <a:solidFill>
                  <a:srgbClr val="002060"/>
                </a:solidFill>
                <a:latin typeface="Be Vietnam Pro"/>
                <a:ea typeface="Be Vietnam Pro"/>
                <a:cs typeface="Be Vietnam Pro"/>
                <a:sym typeface="Be Vietnam Pro"/>
              </a:rPr>
              <a:t>cho use case Đặt in tài liệu</a:t>
            </a:r>
            <a:endParaRPr lang="en-US" sz="5400" b="1">
              <a:solidFill>
                <a:srgbClr val="002060"/>
              </a:solidFill>
              <a:latin typeface="Be Vietnam Pro"/>
              <a:ea typeface="Be Vietnam Pro"/>
              <a:cs typeface="Be Vietnam Pro"/>
              <a:sym typeface="Be Vietnam Pro"/>
            </a:endParaRPr>
          </a:p>
          <a:p>
            <a:pPr>
              <a:lnSpc>
                <a:spcPct val="99000"/>
              </a:lnSpc>
            </a:pPr>
            <a:endParaRPr lang="en-US" sz="5400" b="1">
              <a:solidFill>
                <a:srgbClr val="002060"/>
              </a:solidFill>
              <a:latin typeface="Be Vietnam Pro"/>
              <a:ea typeface="Be Vietnam Pro"/>
              <a:cs typeface="Be Vietnam Pro"/>
              <a:sym typeface="Be Vietnam Pro"/>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650659" y="6334780"/>
            <a:ext cx="569387" cy="523220"/>
          </a:xfrm>
          <a:prstGeom prst="rect">
            <a:avLst/>
          </a:prstGeom>
          <a:noFill/>
        </p:spPr>
        <p:txBody>
          <a:bodyPr wrap="none" rtlCol="0">
            <a:spAutoFit/>
          </a:bodyPr>
          <a:lstStyle/>
          <a:p>
            <a:r>
              <a:rPr lang="en-US" sz="2800">
                <a:solidFill>
                  <a:srgbClr val="002060"/>
                </a:solidFill>
              </a:rPr>
              <a:t>36</a:t>
            </a:r>
            <a:endParaRPr lang="vi-VN" sz="2800">
              <a:solidFill>
                <a:srgbClr val="002060"/>
              </a:solidFill>
            </a:endParaRPr>
          </a:p>
        </p:txBody>
      </p:sp>
      <p:pic>
        <p:nvPicPr>
          <p:cNvPr id="4" name="Picture 3" descr="A screenshot of a computer&#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26094" y="0"/>
            <a:ext cx="7065905" cy="6334780"/>
          </a:xfrm>
          <a:prstGeom prst="rect">
            <a:avLst/>
          </a:prstGeom>
        </p:spPr>
      </p:pic>
      <p:sp>
        <p:nvSpPr>
          <p:cNvPr id="6" name="Google Shape;451;p22"/>
          <p:cNvSpPr txBox="1"/>
          <p:nvPr/>
        </p:nvSpPr>
        <p:spPr>
          <a:xfrm>
            <a:off x="284513" y="1372347"/>
            <a:ext cx="3801350" cy="4113306"/>
          </a:xfrm>
          <a:prstGeom prst="rect">
            <a:avLst/>
          </a:prstGeom>
          <a:noFill/>
          <a:ln>
            <a:noFill/>
          </a:ln>
        </p:spPr>
        <p:txBody>
          <a:bodyPr spcFirstLastPara="1" wrap="square" lIns="0" tIns="0" rIns="0" bIns="0" anchor="t" anchorCtr="0">
            <a:spAutoFit/>
          </a:bodyPr>
          <a:lstStyle/>
          <a:p>
            <a:pPr>
              <a:lnSpc>
                <a:spcPct val="99000"/>
              </a:lnSpc>
            </a:pPr>
            <a:r>
              <a:rPr lang="en-US" sz="5400" b="1">
                <a:solidFill>
                  <a:srgbClr val="002060"/>
                </a:solidFill>
                <a:latin typeface="Be Vietnam Pro"/>
                <a:ea typeface="Be Vietnam Pro"/>
                <a:cs typeface="Be Vietnam Pro"/>
                <a:sym typeface="Be Vietnam Pro"/>
              </a:rPr>
              <a:t>Thiết kế </a:t>
            </a:r>
            <a:endParaRPr lang="en-US" sz="5400" b="1">
              <a:solidFill>
                <a:srgbClr val="002060"/>
              </a:solidFill>
              <a:latin typeface="Be Vietnam Pro"/>
              <a:ea typeface="Be Vietnam Pro"/>
              <a:cs typeface="Be Vietnam Pro"/>
              <a:sym typeface="Be Vietnam Pro"/>
            </a:endParaRPr>
          </a:p>
          <a:p>
            <a:pPr>
              <a:lnSpc>
                <a:spcPct val="99000"/>
              </a:lnSpc>
            </a:pPr>
            <a:r>
              <a:rPr lang="en-US" sz="5400" b="1">
                <a:solidFill>
                  <a:srgbClr val="002060"/>
                </a:solidFill>
                <a:latin typeface="Be Vietnam Pro"/>
                <a:ea typeface="Be Vietnam Pro"/>
                <a:cs typeface="Be Vietnam Pro"/>
                <a:sym typeface="Be Vietnam Pro"/>
              </a:rPr>
              <a:t>giao diện </a:t>
            </a:r>
            <a:endParaRPr lang="en-US" sz="5400" b="1">
              <a:solidFill>
                <a:srgbClr val="002060"/>
              </a:solidFill>
              <a:latin typeface="Be Vietnam Pro"/>
              <a:ea typeface="Be Vietnam Pro"/>
              <a:cs typeface="Be Vietnam Pro"/>
              <a:sym typeface="Be Vietnam Pro"/>
            </a:endParaRPr>
          </a:p>
          <a:p>
            <a:pPr>
              <a:lnSpc>
                <a:spcPct val="99000"/>
              </a:lnSpc>
            </a:pPr>
            <a:r>
              <a:rPr lang="en-US" sz="5400" b="1">
                <a:solidFill>
                  <a:srgbClr val="002060"/>
                </a:solidFill>
                <a:latin typeface="Be Vietnam Pro"/>
                <a:ea typeface="Be Vietnam Pro"/>
                <a:cs typeface="Be Vietnam Pro"/>
                <a:sym typeface="Be Vietnam Pro"/>
              </a:rPr>
              <a:t>cho use case Đặt in tài liệu</a:t>
            </a:r>
            <a:endParaRPr lang="en-US" sz="5400" b="1">
              <a:solidFill>
                <a:srgbClr val="002060"/>
              </a:solidFill>
              <a:latin typeface="Be Vietnam Pro"/>
              <a:ea typeface="Be Vietnam Pro"/>
              <a:cs typeface="Be Vietnam Pro"/>
              <a:sym typeface="Be Vietnam Pro"/>
            </a:endParaRPr>
          </a:p>
          <a:p>
            <a:pPr>
              <a:lnSpc>
                <a:spcPct val="99000"/>
              </a:lnSpc>
            </a:pPr>
            <a:endParaRPr lang="en-US" sz="5400" b="1">
              <a:solidFill>
                <a:srgbClr val="002060"/>
              </a:solidFill>
              <a:latin typeface="Be Vietnam Pro"/>
              <a:ea typeface="Be Vietnam Pro"/>
              <a:cs typeface="Be Vietnam Pro"/>
              <a:sym typeface="Be Vietnam Pr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1" name="Google Shape;451;p22"/>
          <p:cNvSpPr txBox="1"/>
          <p:nvPr/>
        </p:nvSpPr>
        <p:spPr>
          <a:xfrm>
            <a:off x="388686" y="115970"/>
            <a:ext cx="9200600" cy="822661"/>
          </a:xfrm>
          <a:prstGeom prst="rect">
            <a:avLst/>
          </a:prstGeom>
          <a:noFill/>
          <a:ln>
            <a:noFill/>
          </a:ln>
        </p:spPr>
        <p:txBody>
          <a:bodyPr spcFirstLastPara="1" wrap="square" lIns="0" tIns="0" rIns="0" bIns="0" anchor="t" anchorCtr="0">
            <a:spAutoFit/>
          </a:bodyPr>
          <a:lstStyle/>
          <a:p>
            <a:pPr>
              <a:lnSpc>
                <a:spcPct val="99000"/>
              </a:lnSpc>
            </a:pPr>
            <a:r>
              <a:rPr lang="en-US" sz="5400" b="1">
                <a:solidFill>
                  <a:srgbClr val="002060"/>
                </a:solidFill>
                <a:latin typeface="Be Vietnam Pro"/>
                <a:ea typeface="Be Vietnam Pro"/>
                <a:cs typeface="Be Vietnam Pro"/>
                <a:sym typeface="Be Vietnam Pro"/>
              </a:rPr>
              <a:t>Bối cảnh</a:t>
            </a:r>
            <a:endParaRPr lang="en-US" sz="5400" b="1">
              <a:solidFill>
                <a:srgbClr val="002060"/>
              </a:solidFill>
              <a:latin typeface="Be Vietnam Pro"/>
              <a:ea typeface="Be Vietnam Pro"/>
              <a:cs typeface="Be Vietnam Pro"/>
              <a:sym typeface="Be Vietnam Pro"/>
            </a:endParaRPr>
          </a:p>
        </p:txBody>
      </p:sp>
      <p:sp>
        <p:nvSpPr>
          <p:cNvPr id="5" name="TextBox 4"/>
          <p:cNvSpPr txBox="1"/>
          <p:nvPr/>
        </p:nvSpPr>
        <p:spPr>
          <a:xfrm>
            <a:off x="11650659" y="6334780"/>
            <a:ext cx="377026" cy="523220"/>
          </a:xfrm>
          <a:prstGeom prst="rect">
            <a:avLst/>
          </a:prstGeom>
          <a:noFill/>
        </p:spPr>
        <p:txBody>
          <a:bodyPr wrap="none" rtlCol="0">
            <a:spAutoFit/>
          </a:bodyPr>
          <a:lstStyle/>
          <a:p>
            <a:r>
              <a:rPr lang="en-US" sz="2800">
                <a:solidFill>
                  <a:srgbClr val="002060"/>
                </a:solidFill>
              </a:rPr>
              <a:t>2</a:t>
            </a:r>
            <a:endParaRPr lang="vi-VN" sz="2800">
              <a:solidFill>
                <a:srgbClr val="002060"/>
              </a:solidFill>
            </a:endParaRPr>
          </a:p>
        </p:txBody>
      </p:sp>
      <p:pic>
        <p:nvPicPr>
          <p:cNvPr id="1026" name="Picture 2" descr="Digital Documents, Compliance, and the Clou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17638" y="1217440"/>
            <a:ext cx="2297367" cy="1929957"/>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01446" y="3426206"/>
            <a:ext cx="3911905" cy="369332"/>
          </a:xfrm>
          <a:prstGeom prst="rect">
            <a:avLst/>
          </a:prstGeom>
          <a:noFill/>
        </p:spPr>
        <p:txBody>
          <a:bodyPr wrap="none" rtlCol="0">
            <a:spAutoFit/>
          </a:bodyPr>
          <a:lstStyle/>
          <a:p>
            <a:r>
              <a:rPr lang="en-US"/>
              <a:t>Tài liệu điện tử tuy ngày càng phổ biến</a:t>
            </a:r>
            <a:endParaRPr lang="vi-VN"/>
          </a:p>
        </p:txBody>
      </p:sp>
      <p:pic>
        <p:nvPicPr>
          <p:cNvPr id="6" name="Picture 5"/>
          <p:cNvPicPr>
            <a:picLocks noChangeAspect="1"/>
          </p:cNvPicPr>
          <p:nvPr/>
        </p:nvPicPr>
        <p:blipFill>
          <a:blip r:embed="rId2"/>
          <a:stretch>
            <a:fillRect/>
          </a:stretch>
        </p:blipFill>
        <p:spPr>
          <a:xfrm>
            <a:off x="7235789" y="248210"/>
            <a:ext cx="1933543" cy="1933543"/>
          </a:xfrm>
          <a:prstGeom prst="rect">
            <a:avLst/>
          </a:prstGeom>
          <a:ln>
            <a:solidFill>
              <a:schemeClr val="tx1"/>
            </a:solidFill>
          </a:ln>
        </p:spPr>
      </p:pic>
      <p:sp>
        <p:nvSpPr>
          <p:cNvPr id="7" name="TextBox 6"/>
          <p:cNvSpPr txBox="1"/>
          <p:nvPr/>
        </p:nvSpPr>
        <p:spPr>
          <a:xfrm>
            <a:off x="3860185" y="2619092"/>
            <a:ext cx="5599482" cy="369332"/>
          </a:xfrm>
          <a:prstGeom prst="rect">
            <a:avLst/>
          </a:prstGeom>
          <a:noFill/>
        </p:spPr>
        <p:txBody>
          <a:bodyPr wrap="none" rtlCol="0">
            <a:spAutoFit/>
          </a:bodyPr>
          <a:lstStyle/>
          <a:p>
            <a:r>
              <a:rPr lang="en-US"/>
              <a:t>Vẫn khó có thể thay thế tài liệu giấy trong mọi công việc</a:t>
            </a:r>
            <a:endParaRPr lang="vi-VN"/>
          </a:p>
        </p:txBody>
      </p:sp>
      <p:sp>
        <p:nvSpPr>
          <p:cNvPr id="8" name="Arrow: Up 7"/>
          <p:cNvSpPr/>
          <p:nvPr/>
        </p:nvSpPr>
        <p:spPr>
          <a:xfrm rot="14441310">
            <a:off x="6319945" y="3704821"/>
            <a:ext cx="484632" cy="978408"/>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Arrow: Up 8"/>
          <p:cNvSpPr/>
          <p:nvPr/>
        </p:nvSpPr>
        <p:spPr>
          <a:xfrm rot="6723995">
            <a:off x="7872924" y="3662386"/>
            <a:ext cx="484632" cy="978408"/>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0" name="Picture 9"/>
          <p:cNvPicPr>
            <a:picLocks noChangeAspect="1"/>
          </p:cNvPicPr>
          <p:nvPr/>
        </p:nvPicPr>
        <p:blipFill>
          <a:blip r:embed="rId3"/>
          <a:stretch>
            <a:fillRect/>
          </a:stretch>
        </p:blipFill>
        <p:spPr>
          <a:xfrm>
            <a:off x="3317462" y="4194024"/>
            <a:ext cx="2482777" cy="1655185"/>
          </a:xfrm>
          <a:prstGeom prst="rect">
            <a:avLst/>
          </a:prstGeom>
          <a:ln>
            <a:solidFill>
              <a:schemeClr val="tx1"/>
            </a:solidFill>
          </a:ln>
        </p:spPr>
      </p:pic>
      <p:sp>
        <p:nvSpPr>
          <p:cNvPr id="11" name="TextBox 10"/>
          <p:cNvSpPr txBox="1"/>
          <p:nvPr/>
        </p:nvSpPr>
        <p:spPr>
          <a:xfrm>
            <a:off x="3064449" y="6011614"/>
            <a:ext cx="3146118" cy="646331"/>
          </a:xfrm>
          <a:prstGeom prst="rect">
            <a:avLst/>
          </a:prstGeom>
          <a:noFill/>
        </p:spPr>
        <p:txBody>
          <a:bodyPr wrap="none" rtlCol="0">
            <a:spAutoFit/>
          </a:bodyPr>
          <a:lstStyle/>
          <a:p>
            <a:pPr algn="ctr"/>
            <a:r>
              <a:rPr lang="en-US"/>
              <a:t>Sinh viên cần in tài liệu ôn thi, </a:t>
            </a:r>
            <a:endParaRPr lang="en-US"/>
          </a:p>
          <a:p>
            <a:pPr algn="ctr"/>
            <a:r>
              <a:rPr lang="en-US"/>
              <a:t>báo cáo đồ án…</a:t>
            </a:r>
            <a:endParaRPr lang="vi-VN"/>
          </a:p>
        </p:txBody>
      </p:sp>
      <p:pic>
        <p:nvPicPr>
          <p:cNvPr id="12" name="Picture 11"/>
          <p:cNvPicPr>
            <a:picLocks noChangeAspect="1"/>
          </p:cNvPicPr>
          <p:nvPr/>
        </p:nvPicPr>
        <p:blipFill>
          <a:blip r:embed="rId4"/>
          <a:stretch>
            <a:fillRect/>
          </a:stretch>
        </p:blipFill>
        <p:spPr>
          <a:xfrm>
            <a:off x="8878060" y="4002210"/>
            <a:ext cx="1915732" cy="1915732"/>
          </a:xfrm>
          <a:prstGeom prst="rect">
            <a:avLst/>
          </a:prstGeom>
        </p:spPr>
      </p:pic>
      <p:sp>
        <p:nvSpPr>
          <p:cNvPr id="13" name="TextBox 12"/>
          <p:cNvSpPr txBox="1"/>
          <p:nvPr/>
        </p:nvSpPr>
        <p:spPr>
          <a:xfrm>
            <a:off x="8388282" y="5950059"/>
            <a:ext cx="3220753" cy="646331"/>
          </a:xfrm>
          <a:prstGeom prst="rect">
            <a:avLst/>
          </a:prstGeom>
          <a:noFill/>
        </p:spPr>
        <p:txBody>
          <a:bodyPr wrap="none" rtlCol="0">
            <a:spAutoFit/>
          </a:bodyPr>
          <a:lstStyle/>
          <a:p>
            <a:pPr algn="ctr"/>
            <a:r>
              <a:rPr lang="en-US"/>
              <a:t>Cán bộ, giảng viên cũng cần in </a:t>
            </a:r>
            <a:endParaRPr lang="en-US"/>
          </a:p>
          <a:p>
            <a:pPr algn="ctr"/>
            <a:r>
              <a:rPr lang="en-US"/>
              <a:t>các loại giấy tờ cần thiết</a:t>
            </a:r>
            <a:endParaRPr lang="vi-VN"/>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750"/>
                                        <p:tgtEl>
                                          <p:spTgt spid="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animBg="1"/>
      <p:bldP spid="9" grpId="0" animBg="1"/>
      <p:bldP spid="11" grpId="0"/>
      <p:bldP spid="1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650659" y="6334780"/>
            <a:ext cx="569387" cy="523220"/>
          </a:xfrm>
          <a:prstGeom prst="rect">
            <a:avLst/>
          </a:prstGeom>
          <a:noFill/>
        </p:spPr>
        <p:txBody>
          <a:bodyPr wrap="none" rtlCol="0">
            <a:spAutoFit/>
          </a:bodyPr>
          <a:lstStyle/>
          <a:p>
            <a:r>
              <a:rPr lang="en-US" sz="2800">
                <a:solidFill>
                  <a:srgbClr val="002060"/>
                </a:solidFill>
              </a:rPr>
              <a:t>37</a:t>
            </a:r>
            <a:endParaRPr lang="vi-VN" sz="2800">
              <a:solidFill>
                <a:srgbClr val="002060"/>
              </a:solidFill>
            </a:endParaRPr>
          </a:p>
        </p:txBody>
      </p:sp>
      <p:pic>
        <p:nvPicPr>
          <p:cNvPr id="4" name="Picture 3" descr="A screenshot of a computer&#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26094" y="0"/>
            <a:ext cx="7065905" cy="6334780"/>
          </a:xfrm>
          <a:prstGeom prst="rect">
            <a:avLst/>
          </a:prstGeom>
        </p:spPr>
      </p:pic>
      <p:sp>
        <p:nvSpPr>
          <p:cNvPr id="6" name="Google Shape;451;p22"/>
          <p:cNvSpPr txBox="1"/>
          <p:nvPr/>
        </p:nvSpPr>
        <p:spPr>
          <a:xfrm>
            <a:off x="284513" y="1372347"/>
            <a:ext cx="3801350" cy="4113306"/>
          </a:xfrm>
          <a:prstGeom prst="rect">
            <a:avLst/>
          </a:prstGeom>
          <a:noFill/>
          <a:ln>
            <a:noFill/>
          </a:ln>
        </p:spPr>
        <p:txBody>
          <a:bodyPr spcFirstLastPara="1" wrap="square" lIns="0" tIns="0" rIns="0" bIns="0" anchor="t" anchorCtr="0">
            <a:spAutoFit/>
          </a:bodyPr>
          <a:lstStyle/>
          <a:p>
            <a:pPr>
              <a:lnSpc>
                <a:spcPct val="99000"/>
              </a:lnSpc>
            </a:pPr>
            <a:r>
              <a:rPr lang="en-US" sz="5400" b="1">
                <a:solidFill>
                  <a:srgbClr val="002060"/>
                </a:solidFill>
                <a:latin typeface="Be Vietnam Pro"/>
                <a:ea typeface="Be Vietnam Pro"/>
                <a:cs typeface="Be Vietnam Pro"/>
                <a:sym typeface="Be Vietnam Pro"/>
              </a:rPr>
              <a:t>Thiết kế </a:t>
            </a:r>
            <a:endParaRPr lang="en-US" sz="5400" b="1">
              <a:solidFill>
                <a:srgbClr val="002060"/>
              </a:solidFill>
              <a:latin typeface="Be Vietnam Pro"/>
              <a:ea typeface="Be Vietnam Pro"/>
              <a:cs typeface="Be Vietnam Pro"/>
              <a:sym typeface="Be Vietnam Pro"/>
            </a:endParaRPr>
          </a:p>
          <a:p>
            <a:pPr>
              <a:lnSpc>
                <a:spcPct val="99000"/>
              </a:lnSpc>
            </a:pPr>
            <a:r>
              <a:rPr lang="en-US" sz="5400" b="1">
                <a:solidFill>
                  <a:srgbClr val="002060"/>
                </a:solidFill>
                <a:latin typeface="Be Vietnam Pro"/>
                <a:ea typeface="Be Vietnam Pro"/>
                <a:cs typeface="Be Vietnam Pro"/>
                <a:sym typeface="Be Vietnam Pro"/>
              </a:rPr>
              <a:t>giao diện </a:t>
            </a:r>
            <a:endParaRPr lang="en-US" sz="5400" b="1">
              <a:solidFill>
                <a:srgbClr val="002060"/>
              </a:solidFill>
              <a:latin typeface="Be Vietnam Pro"/>
              <a:ea typeface="Be Vietnam Pro"/>
              <a:cs typeface="Be Vietnam Pro"/>
              <a:sym typeface="Be Vietnam Pro"/>
            </a:endParaRPr>
          </a:p>
          <a:p>
            <a:pPr>
              <a:lnSpc>
                <a:spcPct val="99000"/>
              </a:lnSpc>
            </a:pPr>
            <a:r>
              <a:rPr lang="en-US" sz="5400" b="1">
                <a:solidFill>
                  <a:srgbClr val="002060"/>
                </a:solidFill>
                <a:latin typeface="Be Vietnam Pro"/>
                <a:ea typeface="Be Vietnam Pro"/>
                <a:cs typeface="Be Vietnam Pro"/>
                <a:sym typeface="Be Vietnam Pro"/>
              </a:rPr>
              <a:t>cho use case Đặt in tài liệu</a:t>
            </a:r>
            <a:endParaRPr lang="en-US" sz="5400" b="1">
              <a:solidFill>
                <a:srgbClr val="002060"/>
              </a:solidFill>
              <a:latin typeface="Be Vietnam Pro"/>
              <a:ea typeface="Be Vietnam Pro"/>
              <a:cs typeface="Be Vietnam Pro"/>
              <a:sym typeface="Be Vietnam Pro"/>
            </a:endParaRPr>
          </a:p>
          <a:p>
            <a:pPr>
              <a:lnSpc>
                <a:spcPct val="99000"/>
              </a:lnSpc>
            </a:pPr>
            <a:endParaRPr lang="en-US" sz="5400" b="1">
              <a:solidFill>
                <a:srgbClr val="002060"/>
              </a:solidFill>
              <a:latin typeface="Be Vietnam Pro"/>
              <a:ea typeface="Be Vietnam Pro"/>
              <a:cs typeface="Be Vietnam Pro"/>
              <a:sym typeface="Be Vietnam Pro"/>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650659" y="6334780"/>
            <a:ext cx="569387" cy="523220"/>
          </a:xfrm>
          <a:prstGeom prst="rect">
            <a:avLst/>
          </a:prstGeom>
          <a:noFill/>
        </p:spPr>
        <p:txBody>
          <a:bodyPr wrap="none" rtlCol="0">
            <a:spAutoFit/>
          </a:bodyPr>
          <a:lstStyle/>
          <a:p>
            <a:r>
              <a:rPr lang="en-US" sz="2800">
                <a:solidFill>
                  <a:srgbClr val="002060"/>
                </a:solidFill>
              </a:rPr>
              <a:t>38</a:t>
            </a:r>
            <a:endParaRPr lang="vi-VN" sz="2800">
              <a:solidFill>
                <a:srgbClr val="002060"/>
              </a:solidFill>
            </a:endParaRPr>
          </a:p>
        </p:txBody>
      </p:sp>
      <p:pic>
        <p:nvPicPr>
          <p:cNvPr id="4" name="Picture 3" descr="A screenshot of a computer&#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26096" y="1"/>
            <a:ext cx="7065904" cy="6334780"/>
          </a:xfrm>
          <a:prstGeom prst="rect">
            <a:avLst/>
          </a:prstGeom>
        </p:spPr>
      </p:pic>
      <p:sp>
        <p:nvSpPr>
          <p:cNvPr id="6" name="Google Shape;451;p22"/>
          <p:cNvSpPr txBox="1"/>
          <p:nvPr/>
        </p:nvSpPr>
        <p:spPr>
          <a:xfrm>
            <a:off x="284513" y="1372347"/>
            <a:ext cx="3801350" cy="4113306"/>
          </a:xfrm>
          <a:prstGeom prst="rect">
            <a:avLst/>
          </a:prstGeom>
          <a:noFill/>
          <a:ln>
            <a:noFill/>
          </a:ln>
        </p:spPr>
        <p:txBody>
          <a:bodyPr spcFirstLastPara="1" wrap="square" lIns="0" tIns="0" rIns="0" bIns="0" anchor="t" anchorCtr="0">
            <a:spAutoFit/>
          </a:bodyPr>
          <a:lstStyle/>
          <a:p>
            <a:pPr>
              <a:lnSpc>
                <a:spcPct val="99000"/>
              </a:lnSpc>
            </a:pPr>
            <a:r>
              <a:rPr lang="en-US" sz="5400" b="1">
                <a:solidFill>
                  <a:srgbClr val="002060"/>
                </a:solidFill>
                <a:latin typeface="Be Vietnam Pro"/>
                <a:ea typeface="Be Vietnam Pro"/>
                <a:cs typeface="Be Vietnam Pro"/>
                <a:sym typeface="Be Vietnam Pro"/>
              </a:rPr>
              <a:t>Thiết kế </a:t>
            </a:r>
            <a:endParaRPr lang="en-US" sz="5400" b="1">
              <a:solidFill>
                <a:srgbClr val="002060"/>
              </a:solidFill>
              <a:latin typeface="Be Vietnam Pro"/>
              <a:ea typeface="Be Vietnam Pro"/>
              <a:cs typeface="Be Vietnam Pro"/>
              <a:sym typeface="Be Vietnam Pro"/>
            </a:endParaRPr>
          </a:p>
          <a:p>
            <a:pPr>
              <a:lnSpc>
                <a:spcPct val="99000"/>
              </a:lnSpc>
            </a:pPr>
            <a:r>
              <a:rPr lang="en-US" sz="5400" b="1">
                <a:solidFill>
                  <a:srgbClr val="002060"/>
                </a:solidFill>
                <a:latin typeface="Be Vietnam Pro"/>
                <a:ea typeface="Be Vietnam Pro"/>
                <a:cs typeface="Be Vietnam Pro"/>
                <a:sym typeface="Be Vietnam Pro"/>
              </a:rPr>
              <a:t>giao diện </a:t>
            </a:r>
            <a:endParaRPr lang="en-US" sz="5400" b="1">
              <a:solidFill>
                <a:srgbClr val="002060"/>
              </a:solidFill>
              <a:latin typeface="Be Vietnam Pro"/>
              <a:ea typeface="Be Vietnam Pro"/>
              <a:cs typeface="Be Vietnam Pro"/>
              <a:sym typeface="Be Vietnam Pro"/>
            </a:endParaRPr>
          </a:p>
          <a:p>
            <a:pPr>
              <a:lnSpc>
                <a:spcPct val="99000"/>
              </a:lnSpc>
            </a:pPr>
            <a:r>
              <a:rPr lang="en-US" sz="5400" b="1">
                <a:solidFill>
                  <a:srgbClr val="002060"/>
                </a:solidFill>
                <a:latin typeface="Be Vietnam Pro"/>
                <a:ea typeface="Be Vietnam Pro"/>
                <a:cs typeface="Be Vietnam Pro"/>
                <a:sym typeface="Be Vietnam Pro"/>
              </a:rPr>
              <a:t>cho use case Đặt in tài liệu</a:t>
            </a:r>
            <a:endParaRPr lang="en-US" sz="5400" b="1">
              <a:solidFill>
                <a:srgbClr val="002060"/>
              </a:solidFill>
              <a:latin typeface="Be Vietnam Pro"/>
              <a:ea typeface="Be Vietnam Pro"/>
              <a:cs typeface="Be Vietnam Pro"/>
              <a:sym typeface="Be Vietnam Pro"/>
            </a:endParaRPr>
          </a:p>
          <a:p>
            <a:pPr>
              <a:lnSpc>
                <a:spcPct val="99000"/>
              </a:lnSpc>
            </a:pPr>
            <a:endParaRPr lang="en-US" sz="5400" b="1">
              <a:solidFill>
                <a:srgbClr val="002060"/>
              </a:solidFill>
              <a:latin typeface="Be Vietnam Pro"/>
              <a:ea typeface="Be Vietnam Pro"/>
              <a:cs typeface="Be Vietnam Pro"/>
              <a:sym typeface="Be Vietnam Pro"/>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650659" y="6334780"/>
            <a:ext cx="569387" cy="523220"/>
          </a:xfrm>
          <a:prstGeom prst="rect">
            <a:avLst/>
          </a:prstGeom>
          <a:noFill/>
        </p:spPr>
        <p:txBody>
          <a:bodyPr wrap="none" rtlCol="0">
            <a:spAutoFit/>
          </a:bodyPr>
          <a:lstStyle/>
          <a:p>
            <a:r>
              <a:rPr lang="en-US" sz="2800">
                <a:solidFill>
                  <a:srgbClr val="002060"/>
                </a:solidFill>
              </a:rPr>
              <a:t>39</a:t>
            </a:r>
            <a:endParaRPr lang="vi-VN" sz="2800">
              <a:solidFill>
                <a:srgbClr val="002060"/>
              </a:solidFill>
            </a:endParaRPr>
          </a:p>
        </p:txBody>
      </p:sp>
      <p:pic>
        <p:nvPicPr>
          <p:cNvPr id="4" name="Picture 3" descr="A screenshot of a computer&#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27584" y="0"/>
            <a:ext cx="7064415" cy="6333444"/>
          </a:xfrm>
          <a:prstGeom prst="rect">
            <a:avLst/>
          </a:prstGeom>
        </p:spPr>
      </p:pic>
      <p:sp>
        <p:nvSpPr>
          <p:cNvPr id="6" name="Google Shape;451;p22"/>
          <p:cNvSpPr txBox="1"/>
          <p:nvPr/>
        </p:nvSpPr>
        <p:spPr>
          <a:xfrm>
            <a:off x="284513" y="1372347"/>
            <a:ext cx="3801350" cy="4113306"/>
          </a:xfrm>
          <a:prstGeom prst="rect">
            <a:avLst/>
          </a:prstGeom>
          <a:noFill/>
          <a:ln>
            <a:noFill/>
          </a:ln>
        </p:spPr>
        <p:txBody>
          <a:bodyPr spcFirstLastPara="1" wrap="square" lIns="0" tIns="0" rIns="0" bIns="0" anchor="t" anchorCtr="0">
            <a:spAutoFit/>
          </a:bodyPr>
          <a:lstStyle/>
          <a:p>
            <a:pPr>
              <a:lnSpc>
                <a:spcPct val="99000"/>
              </a:lnSpc>
            </a:pPr>
            <a:r>
              <a:rPr lang="en-US" sz="5400" b="1">
                <a:solidFill>
                  <a:srgbClr val="002060"/>
                </a:solidFill>
                <a:latin typeface="Be Vietnam Pro"/>
                <a:ea typeface="Be Vietnam Pro"/>
                <a:cs typeface="Be Vietnam Pro"/>
                <a:sym typeface="Be Vietnam Pro"/>
              </a:rPr>
              <a:t>Thiết kế </a:t>
            </a:r>
            <a:endParaRPr lang="en-US" sz="5400" b="1">
              <a:solidFill>
                <a:srgbClr val="002060"/>
              </a:solidFill>
              <a:latin typeface="Be Vietnam Pro"/>
              <a:ea typeface="Be Vietnam Pro"/>
              <a:cs typeface="Be Vietnam Pro"/>
              <a:sym typeface="Be Vietnam Pro"/>
            </a:endParaRPr>
          </a:p>
          <a:p>
            <a:pPr>
              <a:lnSpc>
                <a:spcPct val="99000"/>
              </a:lnSpc>
            </a:pPr>
            <a:r>
              <a:rPr lang="en-US" sz="5400" b="1">
                <a:solidFill>
                  <a:srgbClr val="002060"/>
                </a:solidFill>
                <a:latin typeface="Be Vietnam Pro"/>
                <a:ea typeface="Be Vietnam Pro"/>
                <a:cs typeface="Be Vietnam Pro"/>
                <a:sym typeface="Be Vietnam Pro"/>
              </a:rPr>
              <a:t>giao diện </a:t>
            </a:r>
            <a:endParaRPr lang="en-US" sz="5400" b="1">
              <a:solidFill>
                <a:srgbClr val="002060"/>
              </a:solidFill>
              <a:latin typeface="Be Vietnam Pro"/>
              <a:ea typeface="Be Vietnam Pro"/>
              <a:cs typeface="Be Vietnam Pro"/>
              <a:sym typeface="Be Vietnam Pro"/>
            </a:endParaRPr>
          </a:p>
          <a:p>
            <a:pPr>
              <a:lnSpc>
                <a:spcPct val="99000"/>
              </a:lnSpc>
            </a:pPr>
            <a:r>
              <a:rPr lang="en-US" sz="5400" b="1">
                <a:solidFill>
                  <a:srgbClr val="002060"/>
                </a:solidFill>
                <a:latin typeface="Be Vietnam Pro"/>
                <a:ea typeface="Be Vietnam Pro"/>
                <a:cs typeface="Be Vietnam Pro"/>
                <a:sym typeface="Be Vietnam Pro"/>
              </a:rPr>
              <a:t>cho use case Đặt in tài liệu</a:t>
            </a:r>
            <a:endParaRPr lang="en-US" sz="5400" b="1">
              <a:solidFill>
                <a:srgbClr val="002060"/>
              </a:solidFill>
              <a:latin typeface="Be Vietnam Pro"/>
              <a:ea typeface="Be Vietnam Pro"/>
              <a:cs typeface="Be Vietnam Pro"/>
              <a:sym typeface="Be Vietnam Pro"/>
            </a:endParaRPr>
          </a:p>
          <a:p>
            <a:pPr>
              <a:lnSpc>
                <a:spcPct val="99000"/>
              </a:lnSpc>
            </a:pPr>
            <a:endParaRPr lang="en-US" sz="5400" b="1">
              <a:solidFill>
                <a:srgbClr val="002060"/>
              </a:solidFill>
              <a:latin typeface="Be Vietnam Pro"/>
              <a:ea typeface="Be Vietnam Pro"/>
              <a:cs typeface="Be Vietnam Pro"/>
              <a:sym typeface="Be Vietnam Pro"/>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650659" y="6334780"/>
            <a:ext cx="569387" cy="523220"/>
          </a:xfrm>
          <a:prstGeom prst="rect">
            <a:avLst/>
          </a:prstGeom>
          <a:noFill/>
        </p:spPr>
        <p:txBody>
          <a:bodyPr wrap="none" rtlCol="0">
            <a:spAutoFit/>
          </a:bodyPr>
          <a:lstStyle/>
          <a:p>
            <a:r>
              <a:rPr lang="en-US" sz="2800">
                <a:solidFill>
                  <a:srgbClr val="002060"/>
                </a:solidFill>
              </a:rPr>
              <a:t>40</a:t>
            </a:r>
            <a:endParaRPr lang="vi-VN" sz="2800">
              <a:solidFill>
                <a:srgbClr val="002060"/>
              </a:solidFill>
            </a:endParaRPr>
          </a:p>
        </p:txBody>
      </p:sp>
      <p:pic>
        <p:nvPicPr>
          <p:cNvPr id="4" name="Picture 3" descr="A screenshot of a computer&#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26094" y="0"/>
            <a:ext cx="7065905" cy="6334780"/>
          </a:xfrm>
          <a:prstGeom prst="rect">
            <a:avLst/>
          </a:prstGeom>
        </p:spPr>
      </p:pic>
      <p:sp>
        <p:nvSpPr>
          <p:cNvPr id="6" name="Google Shape;451;p22"/>
          <p:cNvSpPr txBox="1"/>
          <p:nvPr/>
        </p:nvSpPr>
        <p:spPr>
          <a:xfrm>
            <a:off x="284513" y="1372347"/>
            <a:ext cx="3801350" cy="4113306"/>
          </a:xfrm>
          <a:prstGeom prst="rect">
            <a:avLst/>
          </a:prstGeom>
          <a:noFill/>
          <a:ln>
            <a:noFill/>
          </a:ln>
        </p:spPr>
        <p:txBody>
          <a:bodyPr spcFirstLastPara="1" wrap="square" lIns="0" tIns="0" rIns="0" bIns="0" anchor="t" anchorCtr="0">
            <a:spAutoFit/>
          </a:bodyPr>
          <a:lstStyle/>
          <a:p>
            <a:pPr>
              <a:lnSpc>
                <a:spcPct val="99000"/>
              </a:lnSpc>
            </a:pPr>
            <a:r>
              <a:rPr lang="en-US" sz="5400" b="1">
                <a:solidFill>
                  <a:srgbClr val="002060"/>
                </a:solidFill>
                <a:latin typeface="Be Vietnam Pro"/>
                <a:ea typeface="Be Vietnam Pro"/>
                <a:cs typeface="Be Vietnam Pro"/>
                <a:sym typeface="Be Vietnam Pro"/>
              </a:rPr>
              <a:t>Thiết kế </a:t>
            </a:r>
            <a:endParaRPr lang="en-US" sz="5400" b="1">
              <a:solidFill>
                <a:srgbClr val="002060"/>
              </a:solidFill>
              <a:latin typeface="Be Vietnam Pro"/>
              <a:ea typeface="Be Vietnam Pro"/>
              <a:cs typeface="Be Vietnam Pro"/>
              <a:sym typeface="Be Vietnam Pro"/>
            </a:endParaRPr>
          </a:p>
          <a:p>
            <a:pPr>
              <a:lnSpc>
                <a:spcPct val="99000"/>
              </a:lnSpc>
            </a:pPr>
            <a:r>
              <a:rPr lang="en-US" sz="5400" b="1">
                <a:solidFill>
                  <a:srgbClr val="002060"/>
                </a:solidFill>
                <a:latin typeface="Be Vietnam Pro"/>
                <a:ea typeface="Be Vietnam Pro"/>
                <a:cs typeface="Be Vietnam Pro"/>
                <a:sym typeface="Be Vietnam Pro"/>
              </a:rPr>
              <a:t>giao diện </a:t>
            </a:r>
            <a:endParaRPr lang="en-US" sz="5400" b="1">
              <a:solidFill>
                <a:srgbClr val="002060"/>
              </a:solidFill>
              <a:latin typeface="Be Vietnam Pro"/>
              <a:ea typeface="Be Vietnam Pro"/>
              <a:cs typeface="Be Vietnam Pro"/>
              <a:sym typeface="Be Vietnam Pro"/>
            </a:endParaRPr>
          </a:p>
          <a:p>
            <a:pPr>
              <a:lnSpc>
                <a:spcPct val="99000"/>
              </a:lnSpc>
            </a:pPr>
            <a:r>
              <a:rPr lang="en-US" sz="5400" b="1">
                <a:solidFill>
                  <a:srgbClr val="002060"/>
                </a:solidFill>
                <a:latin typeface="Be Vietnam Pro"/>
                <a:ea typeface="Be Vietnam Pro"/>
                <a:cs typeface="Be Vietnam Pro"/>
                <a:sym typeface="Be Vietnam Pro"/>
              </a:rPr>
              <a:t>cho use case Đặt in tài liệu</a:t>
            </a:r>
            <a:endParaRPr lang="en-US" sz="5400" b="1">
              <a:solidFill>
                <a:srgbClr val="002060"/>
              </a:solidFill>
              <a:latin typeface="Be Vietnam Pro"/>
              <a:ea typeface="Be Vietnam Pro"/>
              <a:cs typeface="Be Vietnam Pro"/>
              <a:sym typeface="Be Vietnam Pro"/>
            </a:endParaRPr>
          </a:p>
          <a:p>
            <a:pPr>
              <a:lnSpc>
                <a:spcPct val="99000"/>
              </a:lnSpc>
            </a:pPr>
            <a:endParaRPr lang="en-US" sz="5400" b="1">
              <a:solidFill>
                <a:srgbClr val="002060"/>
              </a:solidFill>
              <a:latin typeface="Be Vietnam Pro"/>
              <a:ea typeface="Be Vietnam Pro"/>
              <a:cs typeface="Be Vietnam Pro"/>
              <a:sym typeface="Be Vietnam Pro"/>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650659" y="6334780"/>
            <a:ext cx="569387" cy="523220"/>
          </a:xfrm>
          <a:prstGeom prst="rect">
            <a:avLst/>
          </a:prstGeom>
          <a:noFill/>
        </p:spPr>
        <p:txBody>
          <a:bodyPr wrap="none" rtlCol="0">
            <a:spAutoFit/>
          </a:bodyPr>
          <a:lstStyle/>
          <a:p>
            <a:r>
              <a:rPr lang="en-US" sz="2800">
                <a:solidFill>
                  <a:srgbClr val="002060"/>
                </a:solidFill>
              </a:rPr>
              <a:t>41</a:t>
            </a:r>
            <a:endParaRPr lang="vi-VN" sz="2800">
              <a:solidFill>
                <a:srgbClr val="002060"/>
              </a:solidFill>
            </a:endParaRPr>
          </a:p>
        </p:txBody>
      </p:sp>
      <p:pic>
        <p:nvPicPr>
          <p:cNvPr id="4" name="Picture 3" descr="A screenshot of a computer&#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415288" y="0"/>
            <a:ext cx="7776712" cy="6334780"/>
          </a:xfrm>
          <a:prstGeom prst="rect">
            <a:avLst/>
          </a:prstGeom>
        </p:spPr>
      </p:pic>
      <p:sp>
        <p:nvSpPr>
          <p:cNvPr id="6" name="Google Shape;451;p22"/>
          <p:cNvSpPr txBox="1"/>
          <p:nvPr/>
        </p:nvSpPr>
        <p:spPr>
          <a:xfrm>
            <a:off x="284513" y="1372347"/>
            <a:ext cx="3801350" cy="4113306"/>
          </a:xfrm>
          <a:prstGeom prst="rect">
            <a:avLst/>
          </a:prstGeom>
          <a:noFill/>
          <a:ln>
            <a:noFill/>
          </a:ln>
        </p:spPr>
        <p:txBody>
          <a:bodyPr spcFirstLastPara="1" wrap="square" lIns="0" tIns="0" rIns="0" bIns="0" anchor="t" anchorCtr="0">
            <a:spAutoFit/>
          </a:bodyPr>
          <a:lstStyle/>
          <a:p>
            <a:pPr>
              <a:lnSpc>
                <a:spcPct val="99000"/>
              </a:lnSpc>
            </a:pPr>
            <a:r>
              <a:rPr lang="en-US" sz="5400" b="1">
                <a:solidFill>
                  <a:srgbClr val="002060"/>
                </a:solidFill>
                <a:latin typeface="Be Vietnam Pro"/>
                <a:ea typeface="Be Vietnam Pro"/>
                <a:cs typeface="Be Vietnam Pro"/>
                <a:sym typeface="Be Vietnam Pro"/>
              </a:rPr>
              <a:t>Thiết kế </a:t>
            </a:r>
            <a:endParaRPr lang="en-US" sz="5400" b="1">
              <a:solidFill>
                <a:srgbClr val="002060"/>
              </a:solidFill>
              <a:latin typeface="Be Vietnam Pro"/>
              <a:ea typeface="Be Vietnam Pro"/>
              <a:cs typeface="Be Vietnam Pro"/>
              <a:sym typeface="Be Vietnam Pro"/>
            </a:endParaRPr>
          </a:p>
          <a:p>
            <a:pPr>
              <a:lnSpc>
                <a:spcPct val="99000"/>
              </a:lnSpc>
            </a:pPr>
            <a:r>
              <a:rPr lang="en-US" sz="5400" b="1">
                <a:solidFill>
                  <a:srgbClr val="002060"/>
                </a:solidFill>
                <a:latin typeface="Be Vietnam Pro"/>
                <a:ea typeface="Be Vietnam Pro"/>
                <a:cs typeface="Be Vietnam Pro"/>
                <a:sym typeface="Be Vietnam Pro"/>
              </a:rPr>
              <a:t>giao diện </a:t>
            </a:r>
            <a:endParaRPr lang="en-US" sz="5400" b="1">
              <a:solidFill>
                <a:srgbClr val="002060"/>
              </a:solidFill>
              <a:latin typeface="Be Vietnam Pro"/>
              <a:ea typeface="Be Vietnam Pro"/>
              <a:cs typeface="Be Vietnam Pro"/>
              <a:sym typeface="Be Vietnam Pro"/>
            </a:endParaRPr>
          </a:p>
          <a:p>
            <a:pPr>
              <a:lnSpc>
                <a:spcPct val="99000"/>
              </a:lnSpc>
            </a:pPr>
            <a:r>
              <a:rPr lang="en-US" sz="5400" b="1">
                <a:solidFill>
                  <a:srgbClr val="002060"/>
                </a:solidFill>
                <a:latin typeface="Be Vietnam Pro"/>
                <a:ea typeface="Be Vietnam Pro"/>
                <a:cs typeface="Be Vietnam Pro"/>
                <a:sym typeface="Be Vietnam Pro"/>
              </a:rPr>
              <a:t>cho use case Đặt in tài liệu</a:t>
            </a:r>
            <a:endParaRPr lang="en-US" sz="5400" b="1">
              <a:solidFill>
                <a:srgbClr val="002060"/>
              </a:solidFill>
              <a:latin typeface="Be Vietnam Pro"/>
              <a:ea typeface="Be Vietnam Pro"/>
              <a:cs typeface="Be Vietnam Pro"/>
              <a:sym typeface="Be Vietnam Pro"/>
            </a:endParaRPr>
          </a:p>
          <a:p>
            <a:pPr>
              <a:lnSpc>
                <a:spcPct val="99000"/>
              </a:lnSpc>
            </a:pPr>
            <a:endParaRPr lang="en-US" sz="5400" b="1">
              <a:solidFill>
                <a:srgbClr val="002060"/>
              </a:solidFill>
              <a:latin typeface="Be Vietnam Pro"/>
              <a:ea typeface="Be Vietnam Pro"/>
              <a:cs typeface="Be Vietnam Pro"/>
              <a:sym typeface="Be Vietnam Pro"/>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650659" y="6334780"/>
            <a:ext cx="569387" cy="523220"/>
          </a:xfrm>
          <a:prstGeom prst="rect">
            <a:avLst/>
          </a:prstGeom>
          <a:noFill/>
        </p:spPr>
        <p:txBody>
          <a:bodyPr wrap="none" rtlCol="0">
            <a:spAutoFit/>
          </a:bodyPr>
          <a:lstStyle/>
          <a:p>
            <a:r>
              <a:rPr lang="en-US" sz="2800">
                <a:solidFill>
                  <a:srgbClr val="002060"/>
                </a:solidFill>
              </a:rPr>
              <a:t>42</a:t>
            </a:r>
            <a:endParaRPr lang="vi-VN" sz="2800">
              <a:solidFill>
                <a:srgbClr val="002060"/>
              </a:solidFill>
            </a:endParaRPr>
          </a:p>
        </p:txBody>
      </p:sp>
      <p:pic>
        <p:nvPicPr>
          <p:cNvPr id="4" name="Picture 3" descr="A screenshot of a computer&#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415288" y="0"/>
            <a:ext cx="7776712" cy="6334780"/>
          </a:xfrm>
          <a:prstGeom prst="rect">
            <a:avLst/>
          </a:prstGeom>
        </p:spPr>
      </p:pic>
      <p:sp>
        <p:nvSpPr>
          <p:cNvPr id="6" name="Google Shape;451;p22"/>
          <p:cNvSpPr txBox="1"/>
          <p:nvPr/>
        </p:nvSpPr>
        <p:spPr>
          <a:xfrm>
            <a:off x="284513" y="1372347"/>
            <a:ext cx="3801350" cy="4113306"/>
          </a:xfrm>
          <a:prstGeom prst="rect">
            <a:avLst/>
          </a:prstGeom>
          <a:noFill/>
          <a:ln>
            <a:noFill/>
          </a:ln>
        </p:spPr>
        <p:txBody>
          <a:bodyPr spcFirstLastPara="1" wrap="square" lIns="0" tIns="0" rIns="0" bIns="0" anchor="t" anchorCtr="0">
            <a:spAutoFit/>
          </a:bodyPr>
          <a:lstStyle/>
          <a:p>
            <a:pPr>
              <a:lnSpc>
                <a:spcPct val="99000"/>
              </a:lnSpc>
            </a:pPr>
            <a:r>
              <a:rPr lang="en-US" sz="5400" b="1">
                <a:solidFill>
                  <a:srgbClr val="002060"/>
                </a:solidFill>
                <a:latin typeface="Be Vietnam Pro"/>
                <a:ea typeface="Be Vietnam Pro"/>
                <a:cs typeface="Be Vietnam Pro"/>
                <a:sym typeface="Be Vietnam Pro"/>
              </a:rPr>
              <a:t>Thiết kế </a:t>
            </a:r>
            <a:endParaRPr lang="en-US" sz="5400" b="1">
              <a:solidFill>
                <a:srgbClr val="002060"/>
              </a:solidFill>
              <a:latin typeface="Be Vietnam Pro"/>
              <a:ea typeface="Be Vietnam Pro"/>
              <a:cs typeface="Be Vietnam Pro"/>
              <a:sym typeface="Be Vietnam Pro"/>
            </a:endParaRPr>
          </a:p>
          <a:p>
            <a:pPr>
              <a:lnSpc>
                <a:spcPct val="99000"/>
              </a:lnSpc>
            </a:pPr>
            <a:r>
              <a:rPr lang="en-US" sz="5400" b="1">
                <a:solidFill>
                  <a:srgbClr val="002060"/>
                </a:solidFill>
                <a:latin typeface="Be Vietnam Pro"/>
                <a:ea typeface="Be Vietnam Pro"/>
                <a:cs typeface="Be Vietnam Pro"/>
                <a:sym typeface="Be Vietnam Pro"/>
              </a:rPr>
              <a:t>giao diện </a:t>
            </a:r>
            <a:endParaRPr lang="en-US" sz="5400" b="1">
              <a:solidFill>
                <a:srgbClr val="002060"/>
              </a:solidFill>
              <a:latin typeface="Be Vietnam Pro"/>
              <a:ea typeface="Be Vietnam Pro"/>
              <a:cs typeface="Be Vietnam Pro"/>
              <a:sym typeface="Be Vietnam Pro"/>
            </a:endParaRPr>
          </a:p>
          <a:p>
            <a:pPr>
              <a:lnSpc>
                <a:spcPct val="99000"/>
              </a:lnSpc>
            </a:pPr>
            <a:r>
              <a:rPr lang="en-US" sz="5400" b="1">
                <a:solidFill>
                  <a:srgbClr val="002060"/>
                </a:solidFill>
                <a:latin typeface="Be Vietnam Pro"/>
                <a:ea typeface="Be Vietnam Pro"/>
                <a:cs typeface="Be Vietnam Pro"/>
                <a:sym typeface="Be Vietnam Pro"/>
              </a:rPr>
              <a:t>cho use case Đặt in tài liệu</a:t>
            </a:r>
            <a:endParaRPr lang="en-US" sz="5400" b="1">
              <a:solidFill>
                <a:srgbClr val="002060"/>
              </a:solidFill>
              <a:latin typeface="Be Vietnam Pro"/>
              <a:ea typeface="Be Vietnam Pro"/>
              <a:cs typeface="Be Vietnam Pro"/>
              <a:sym typeface="Be Vietnam Pro"/>
            </a:endParaRPr>
          </a:p>
          <a:p>
            <a:pPr>
              <a:lnSpc>
                <a:spcPct val="99000"/>
              </a:lnSpc>
            </a:pPr>
            <a:endParaRPr lang="en-US" sz="5400" b="1">
              <a:solidFill>
                <a:srgbClr val="002060"/>
              </a:solidFill>
              <a:latin typeface="Be Vietnam Pro"/>
              <a:ea typeface="Be Vietnam Pro"/>
              <a:cs typeface="Be Vietnam Pro"/>
              <a:sym typeface="Be Vietnam Pro"/>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650659" y="6334780"/>
            <a:ext cx="569387" cy="523220"/>
          </a:xfrm>
          <a:prstGeom prst="rect">
            <a:avLst/>
          </a:prstGeom>
          <a:noFill/>
        </p:spPr>
        <p:txBody>
          <a:bodyPr wrap="none" rtlCol="0">
            <a:spAutoFit/>
          </a:bodyPr>
          <a:lstStyle/>
          <a:p>
            <a:r>
              <a:rPr lang="en-US" sz="2800">
                <a:solidFill>
                  <a:srgbClr val="002060"/>
                </a:solidFill>
              </a:rPr>
              <a:t>43</a:t>
            </a:r>
            <a:endParaRPr lang="vi-VN" sz="2800">
              <a:solidFill>
                <a:srgbClr val="002060"/>
              </a:solidFill>
            </a:endParaRPr>
          </a:p>
        </p:txBody>
      </p:sp>
      <p:pic>
        <p:nvPicPr>
          <p:cNvPr id="6" name="Picture 5" descr="A screenshot of a computer&#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415288" y="0"/>
            <a:ext cx="7776712" cy="6334780"/>
          </a:xfrm>
          <a:prstGeom prst="rect">
            <a:avLst/>
          </a:prstGeom>
        </p:spPr>
      </p:pic>
      <p:sp>
        <p:nvSpPr>
          <p:cNvPr id="7" name="Google Shape;451;p22"/>
          <p:cNvSpPr txBox="1"/>
          <p:nvPr/>
        </p:nvSpPr>
        <p:spPr>
          <a:xfrm>
            <a:off x="284513" y="1372347"/>
            <a:ext cx="3801350" cy="4113306"/>
          </a:xfrm>
          <a:prstGeom prst="rect">
            <a:avLst/>
          </a:prstGeom>
          <a:noFill/>
          <a:ln>
            <a:noFill/>
          </a:ln>
        </p:spPr>
        <p:txBody>
          <a:bodyPr spcFirstLastPara="1" wrap="square" lIns="0" tIns="0" rIns="0" bIns="0" anchor="t" anchorCtr="0">
            <a:spAutoFit/>
          </a:bodyPr>
          <a:lstStyle/>
          <a:p>
            <a:pPr>
              <a:lnSpc>
                <a:spcPct val="99000"/>
              </a:lnSpc>
            </a:pPr>
            <a:r>
              <a:rPr lang="en-US" sz="5400" b="1">
                <a:solidFill>
                  <a:srgbClr val="002060"/>
                </a:solidFill>
                <a:latin typeface="Be Vietnam Pro"/>
                <a:ea typeface="Be Vietnam Pro"/>
                <a:cs typeface="Be Vietnam Pro"/>
                <a:sym typeface="Be Vietnam Pro"/>
              </a:rPr>
              <a:t>Thiết kế </a:t>
            </a:r>
            <a:endParaRPr lang="en-US" sz="5400" b="1">
              <a:solidFill>
                <a:srgbClr val="002060"/>
              </a:solidFill>
              <a:latin typeface="Be Vietnam Pro"/>
              <a:ea typeface="Be Vietnam Pro"/>
              <a:cs typeface="Be Vietnam Pro"/>
              <a:sym typeface="Be Vietnam Pro"/>
            </a:endParaRPr>
          </a:p>
          <a:p>
            <a:pPr>
              <a:lnSpc>
                <a:spcPct val="99000"/>
              </a:lnSpc>
            </a:pPr>
            <a:r>
              <a:rPr lang="en-US" sz="5400" b="1">
                <a:solidFill>
                  <a:srgbClr val="002060"/>
                </a:solidFill>
                <a:latin typeface="Be Vietnam Pro"/>
                <a:ea typeface="Be Vietnam Pro"/>
                <a:cs typeface="Be Vietnam Pro"/>
                <a:sym typeface="Be Vietnam Pro"/>
              </a:rPr>
              <a:t>giao diện </a:t>
            </a:r>
            <a:endParaRPr lang="en-US" sz="5400" b="1">
              <a:solidFill>
                <a:srgbClr val="002060"/>
              </a:solidFill>
              <a:latin typeface="Be Vietnam Pro"/>
              <a:ea typeface="Be Vietnam Pro"/>
              <a:cs typeface="Be Vietnam Pro"/>
              <a:sym typeface="Be Vietnam Pro"/>
            </a:endParaRPr>
          </a:p>
          <a:p>
            <a:pPr>
              <a:lnSpc>
                <a:spcPct val="99000"/>
              </a:lnSpc>
            </a:pPr>
            <a:r>
              <a:rPr lang="en-US" sz="5400" b="1">
                <a:solidFill>
                  <a:srgbClr val="002060"/>
                </a:solidFill>
                <a:latin typeface="Be Vietnam Pro"/>
                <a:ea typeface="Be Vietnam Pro"/>
                <a:cs typeface="Be Vietnam Pro"/>
                <a:sym typeface="Be Vietnam Pro"/>
              </a:rPr>
              <a:t>cho use case Đặt in tài liệu</a:t>
            </a:r>
            <a:endParaRPr lang="en-US" sz="5400" b="1">
              <a:solidFill>
                <a:srgbClr val="002060"/>
              </a:solidFill>
              <a:latin typeface="Be Vietnam Pro"/>
              <a:ea typeface="Be Vietnam Pro"/>
              <a:cs typeface="Be Vietnam Pro"/>
              <a:sym typeface="Be Vietnam Pro"/>
            </a:endParaRPr>
          </a:p>
          <a:p>
            <a:pPr>
              <a:lnSpc>
                <a:spcPct val="99000"/>
              </a:lnSpc>
            </a:pPr>
            <a:endParaRPr lang="en-US" sz="5400" b="1">
              <a:solidFill>
                <a:srgbClr val="002060"/>
              </a:solidFill>
              <a:latin typeface="Be Vietnam Pro"/>
              <a:ea typeface="Be Vietnam Pro"/>
              <a:cs typeface="Be Vietnam Pro"/>
              <a:sym typeface="Be Vietnam Pro"/>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650659" y="6334780"/>
            <a:ext cx="569387" cy="523220"/>
          </a:xfrm>
          <a:prstGeom prst="rect">
            <a:avLst/>
          </a:prstGeom>
          <a:noFill/>
        </p:spPr>
        <p:txBody>
          <a:bodyPr wrap="none" rtlCol="0">
            <a:spAutoFit/>
          </a:bodyPr>
          <a:lstStyle/>
          <a:p>
            <a:r>
              <a:rPr lang="en-US" sz="2800">
                <a:solidFill>
                  <a:srgbClr val="002060"/>
                </a:solidFill>
              </a:rPr>
              <a:t>44</a:t>
            </a:r>
            <a:endParaRPr lang="vi-VN" sz="2800">
              <a:solidFill>
                <a:srgbClr val="002060"/>
              </a:solidFill>
            </a:endParaRPr>
          </a:p>
        </p:txBody>
      </p:sp>
      <p:pic>
        <p:nvPicPr>
          <p:cNvPr id="6" name="Picture 5" descr="A screenshot of a computer&#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415288" y="0"/>
            <a:ext cx="7776712" cy="6334780"/>
          </a:xfrm>
          <a:prstGeom prst="rect">
            <a:avLst/>
          </a:prstGeom>
        </p:spPr>
      </p:pic>
      <p:sp>
        <p:nvSpPr>
          <p:cNvPr id="7" name="Google Shape;451;p22"/>
          <p:cNvSpPr txBox="1"/>
          <p:nvPr/>
        </p:nvSpPr>
        <p:spPr>
          <a:xfrm>
            <a:off x="284513" y="1372347"/>
            <a:ext cx="3801350" cy="4113306"/>
          </a:xfrm>
          <a:prstGeom prst="rect">
            <a:avLst/>
          </a:prstGeom>
          <a:noFill/>
          <a:ln>
            <a:noFill/>
          </a:ln>
        </p:spPr>
        <p:txBody>
          <a:bodyPr spcFirstLastPara="1" wrap="square" lIns="0" tIns="0" rIns="0" bIns="0" anchor="t" anchorCtr="0">
            <a:spAutoFit/>
          </a:bodyPr>
          <a:lstStyle/>
          <a:p>
            <a:pPr>
              <a:lnSpc>
                <a:spcPct val="99000"/>
              </a:lnSpc>
            </a:pPr>
            <a:r>
              <a:rPr lang="en-US" sz="5400" b="1">
                <a:solidFill>
                  <a:srgbClr val="002060"/>
                </a:solidFill>
                <a:latin typeface="Be Vietnam Pro"/>
                <a:ea typeface="Be Vietnam Pro"/>
                <a:cs typeface="Be Vietnam Pro"/>
                <a:sym typeface="Be Vietnam Pro"/>
              </a:rPr>
              <a:t>Thiết kế </a:t>
            </a:r>
            <a:endParaRPr lang="en-US" sz="5400" b="1">
              <a:solidFill>
                <a:srgbClr val="002060"/>
              </a:solidFill>
              <a:latin typeface="Be Vietnam Pro"/>
              <a:ea typeface="Be Vietnam Pro"/>
              <a:cs typeface="Be Vietnam Pro"/>
              <a:sym typeface="Be Vietnam Pro"/>
            </a:endParaRPr>
          </a:p>
          <a:p>
            <a:pPr>
              <a:lnSpc>
                <a:spcPct val="99000"/>
              </a:lnSpc>
            </a:pPr>
            <a:r>
              <a:rPr lang="en-US" sz="5400" b="1">
                <a:solidFill>
                  <a:srgbClr val="002060"/>
                </a:solidFill>
                <a:latin typeface="Be Vietnam Pro"/>
                <a:ea typeface="Be Vietnam Pro"/>
                <a:cs typeface="Be Vietnam Pro"/>
                <a:sym typeface="Be Vietnam Pro"/>
              </a:rPr>
              <a:t>giao diện </a:t>
            </a:r>
            <a:endParaRPr lang="en-US" sz="5400" b="1">
              <a:solidFill>
                <a:srgbClr val="002060"/>
              </a:solidFill>
              <a:latin typeface="Be Vietnam Pro"/>
              <a:ea typeface="Be Vietnam Pro"/>
              <a:cs typeface="Be Vietnam Pro"/>
              <a:sym typeface="Be Vietnam Pro"/>
            </a:endParaRPr>
          </a:p>
          <a:p>
            <a:pPr>
              <a:lnSpc>
                <a:spcPct val="99000"/>
              </a:lnSpc>
            </a:pPr>
            <a:r>
              <a:rPr lang="en-US" sz="5400" b="1">
                <a:solidFill>
                  <a:srgbClr val="002060"/>
                </a:solidFill>
                <a:latin typeface="Be Vietnam Pro"/>
                <a:ea typeface="Be Vietnam Pro"/>
                <a:cs typeface="Be Vietnam Pro"/>
                <a:sym typeface="Be Vietnam Pro"/>
              </a:rPr>
              <a:t>cho use case Đặt in tài liệu</a:t>
            </a:r>
            <a:endParaRPr lang="en-US" sz="5400" b="1">
              <a:solidFill>
                <a:srgbClr val="002060"/>
              </a:solidFill>
              <a:latin typeface="Be Vietnam Pro"/>
              <a:ea typeface="Be Vietnam Pro"/>
              <a:cs typeface="Be Vietnam Pro"/>
              <a:sym typeface="Be Vietnam Pro"/>
            </a:endParaRPr>
          </a:p>
          <a:p>
            <a:pPr>
              <a:lnSpc>
                <a:spcPct val="99000"/>
              </a:lnSpc>
            </a:pPr>
            <a:endParaRPr lang="en-US" sz="5400" b="1">
              <a:solidFill>
                <a:srgbClr val="002060"/>
              </a:solidFill>
              <a:latin typeface="Be Vietnam Pro"/>
              <a:ea typeface="Be Vietnam Pro"/>
              <a:cs typeface="Be Vietnam Pro"/>
              <a:sym typeface="Be Vietnam Pro"/>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650659" y="6334780"/>
            <a:ext cx="569387" cy="523220"/>
          </a:xfrm>
          <a:prstGeom prst="rect">
            <a:avLst/>
          </a:prstGeom>
          <a:noFill/>
        </p:spPr>
        <p:txBody>
          <a:bodyPr wrap="none" rtlCol="0">
            <a:spAutoFit/>
          </a:bodyPr>
          <a:lstStyle/>
          <a:p>
            <a:r>
              <a:rPr lang="en-US" sz="2800">
                <a:solidFill>
                  <a:srgbClr val="002060"/>
                </a:solidFill>
              </a:rPr>
              <a:t>45</a:t>
            </a:r>
            <a:endParaRPr lang="vi-VN" sz="2800">
              <a:solidFill>
                <a:srgbClr val="002060"/>
              </a:solidFill>
            </a:endParaRPr>
          </a:p>
        </p:txBody>
      </p:sp>
      <p:pic>
        <p:nvPicPr>
          <p:cNvPr id="6" name="Picture 5" descr="A screenshot of a computer&#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415288" y="0"/>
            <a:ext cx="7776712" cy="6334780"/>
          </a:xfrm>
          <a:prstGeom prst="rect">
            <a:avLst/>
          </a:prstGeom>
        </p:spPr>
      </p:pic>
      <p:sp>
        <p:nvSpPr>
          <p:cNvPr id="7" name="Google Shape;451;p22"/>
          <p:cNvSpPr txBox="1"/>
          <p:nvPr/>
        </p:nvSpPr>
        <p:spPr>
          <a:xfrm>
            <a:off x="284513" y="1372347"/>
            <a:ext cx="3801350" cy="4113306"/>
          </a:xfrm>
          <a:prstGeom prst="rect">
            <a:avLst/>
          </a:prstGeom>
          <a:noFill/>
          <a:ln>
            <a:noFill/>
          </a:ln>
        </p:spPr>
        <p:txBody>
          <a:bodyPr spcFirstLastPara="1" wrap="square" lIns="0" tIns="0" rIns="0" bIns="0" anchor="t" anchorCtr="0">
            <a:spAutoFit/>
          </a:bodyPr>
          <a:lstStyle/>
          <a:p>
            <a:pPr>
              <a:lnSpc>
                <a:spcPct val="99000"/>
              </a:lnSpc>
            </a:pPr>
            <a:r>
              <a:rPr lang="en-US" sz="5400" b="1">
                <a:solidFill>
                  <a:srgbClr val="002060"/>
                </a:solidFill>
                <a:latin typeface="Be Vietnam Pro"/>
                <a:ea typeface="Be Vietnam Pro"/>
                <a:cs typeface="Be Vietnam Pro"/>
                <a:sym typeface="Be Vietnam Pro"/>
              </a:rPr>
              <a:t>Thiết kế </a:t>
            </a:r>
            <a:endParaRPr lang="en-US" sz="5400" b="1">
              <a:solidFill>
                <a:srgbClr val="002060"/>
              </a:solidFill>
              <a:latin typeface="Be Vietnam Pro"/>
              <a:ea typeface="Be Vietnam Pro"/>
              <a:cs typeface="Be Vietnam Pro"/>
              <a:sym typeface="Be Vietnam Pro"/>
            </a:endParaRPr>
          </a:p>
          <a:p>
            <a:pPr>
              <a:lnSpc>
                <a:spcPct val="99000"/>
              </a:lnSpc>
            </a:pPr>
            <a:r>
              <a:rPr lang="en-US" sz="5400" b="1">
                <a:solidFill>
                  <a:srgbClr val="002060"/>
                </a:solidFill>
                <a:latin typeface="Be Vietnam Pro"/>
                <a:ea typeface="Be Vietnam Pro"/>
                <a:cs typeface="Be Vietnam Pro"/>
                <a:sym typeface="Be Vietnam Pro"/>
              </a:rPr>
              <a:t>giao diện </a:t>
            </a:r>
            <a:endParaRPr lang="en-US" sz="5400" b="1">
              <a:solidFill>
                <a:srgbClr val="002060"/>
              </a:solidFill>
              <a:latin typeface="Be Vietnam Pro"/>
              <a:ea typeface="Be Vietnam Pro"/>
              <a:cs typeface="Be Vietnam Pro"/>
              <a:sym typeface="Be Vietnam Pro"/>
            </a:endParaRPr>
          </a:p>
          <a:p>
            <a:pPr>
              <a:lnSpc>
                <a:spcPct val="99000"/>
              </a:lnSpc>
            </a:pPr>
            <a:r>
              <a:rPr lang="en-US" sz="5400" b="1">
                <a:solidFill>
                  <a:srgbClr val="002060"/>
                </a:solidFill>
                <a:latin typeface="Be Vietnam Pro"/>
                <a:ea typeface="Be Vietnam Pro"/>
                <a:cs typeface="Be Vietnam Pro"/>
                <a:sym typeface="Be Vietnam Pro"/>
              </a:rPr>
              <a:t>cho use case Đặt in tài liệu</a:t>
            </a:r>
            <a:endParaRPr lang="en-US" sz="5400" b="1">
              <a:solidFill>
                <a:srgbClr val="002060"/>
              </a:solidFill>
              <a:latin typeface="Be Vietnam Pro"/>
              <a:ea typeface="Be Vietnam Pro"/>
              <a:cs typeface="Be Vietnam Pro"/>
              <a:sym typeface="Be Vietnam Pro"/>
            </a:endParaRPr>
          </a:p>
          <a:p>
            <a:pPr>
              <a:lnSpc>
                <a:spcPct val="99000"/>
              </a:lnSpc>
            </a:pPr>
            <a:endParaRPr lang="en-US" sz="5400" b="1">
              <a:solidFill>
                <a:srgbClr val="002060"/>
              </a:solidFill>
              <a:latin typeface="Be Vietnam Pro"/>
              <a:ea typeface="Be Vietnam Pro"/>
              <a:cs typeface="Be Vietnam Pro"/>
              <a:sym typeface="Be Vietnam Pro"/>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1" name="Google Shape;451;p22"/>
          <p:cNvSpPr txBox="1"/>
          <p:nvPr/>
        </p:nvSpPr>
        <p:spPr>
          <a:xfrm>
            <a:off x="388686" y="115970"/>
            <a:ext cx="9200600" cy="2369820"/>
          </a:xfrm>
          <a:prstGeom prst="rect">
            <a:avLst/>
          </a:prstGeom>
          <a:noFill/>
          <a:ln>
            <a:noFill/>
          </a:ln>
        </p:spPr>
        <p:txBody>
          <a:bodyPr spcFirstLastPara="1" wrap="square" lIns="0" tIns="0" rIns="0" bIns="0" anchor="t" anchorCtr="0">
            <a:spAutoFit/>
          </a:bodyPr>
          <a:lstStyle/>
          <a:p>
            <a:pPr>
              <a:lnSpc>
                <a:spcPct val="99000"/>
              </a:lnSpc>
            </a:pPr>
            <a:r>
              <a:rPr lang="en-US" sz="7775" b="1">
                <a:solidFill>
                  <a:srgbClr val="002060"/>
                </a:solidFill>
                <a:latin typeface="Be Vietnam Pro"/>
                <a:ea typeface="Be Vietnam Pro"/>
                <a:cs typeface="Be Vietnam Pro"/>
                <a:sym typeface="Be Vietnam Pro"/>
              </a:rPr>
              <a:t>ARCHITECTURE DESIGN</a:t>
            </a:r>
            <a:endParaRPr lang="en-US" sz="7775" b="1">
              <a:solidFill>
                <a:srgbClr val="002060"/>
              </a:solidFill>
              <a:latin typeface="Be Vietnam Pro"/>
              <a:ea typeface="Be Vietnam Pro"/>
              <a:cs typeface="Be Vietnam Pro"/>
              <a:sym typeface="Be Vietnam Pro"/>
            </a:endParaRPr>
          </a:p>
        </p:txBody>
      </p:sp>
      <p:pic>
        <p:nvPicPr>
          <p:cNvPr id="2" name="Picture 1"/>
          <p:cNvPicPr>
            <a:picLocks noChangeAspect="1"/>
          </p:cNvPicPr>
          <p:nvPr/>
        </p:nvPicPr>
        <p:blipFill>
          <a:blip r:embed="rId1"/>
          <a:stretch>
            <a:fillRect/>
          </a:stretch>
        </p:blipFill>
        <p:spPr>
          <a:xfrm>
            <a:off x="10097728" y="5059834"/>
            <a:ext cx="1929957" cy="1929957"/>
          </a:xfrm>
          <a:prstGeom prst="rect">
            <a:avLst/>
          </a:prstGeom>
        </p:spPr>
      </p:pic>
      <p:sp>
        <p:nvSpPr>
          <p:cNvPr id="5" name="TextBox 4"/>
          <p:cNvSpPr txBox="1"/>
          <p:nvPr/>
        </p:nvSpPr>
        <p:spPr>
          <a:xfrm>
            <a:off x="11650659" y="6334780"/>
            <a:ext cx="569387" cy="523220"/>
          </a:xfrm>
          <a:prstGeom prst="rect">
            <a:avLst/>
          </a:prstGeom>
          <a:noFill/>
        </p:spPr>
        <p:txBody>
          <a:bodyPr wrap="none" rtlCol="0">
            <a:spAutoFit/>
          </a:bodyPr>
          <a:lstStyle/>
          <a:p>
            <a:r>
              <a:rPr lang="en-US" sz="2800">
                <a:solidFill>
                  <a:srgbClr val="002060"/>
                </a:solidFill>
              </a:rPr>
              <a:t>46</a:t>
            </a:r>
            <a:endParaRPr lang="vi-VN" sz="2800">
              <a:solidFill>
                <a:srgbClr val="002060"/>
              </a:solidFill>
            </a:endParaRPr>
          </a:p>
        </p:txBody>
      </p:sp>
      <p:sp>
        <p:nvSpPr>
          <p:cNvPr id="3" name="Text Box 2"/>
          <p:cNvSpPr txBox="1"/>
          <p:nvPr/>
        </p:nvSpPr>
        <p:spPr>
          <a:xfrm>
            <a:off x="388620" y="2671445"/>
            <a:ext cx="8260080" cy="645160"/>
          </a:xfrm>
          <a:prstGeom prst="rect">
            <a:avLst/>
          </a:prstGeom>
          <a:noFill/>
        </p:spPr>
        <p:txBody>
          <a:bodyPr wrap="square" rtlCol="0">
            <a:spAutoFit/>
          </a:bodyPr>
          <a:p>
            <a:r>
              <a:rPr lang="en-US" altLang="en-US">
                <a:solidFill>
                  <a:schemeClr val="bg2">
                    <a:lumMod val="75000"/>
                  </a:schemeClr>
                </a:solidFill>
              </a:rPr>
              <a:t>Định ngh</a:t>
            </a:r>
            <a:r>
              <a:rPr lang="en-US" altLang="en-US">
                <a:solidFill>
                  <a:schemeClr val="bg2">
                    <a:lumMod val="75000"/>
                  </a:schemeClr>
                </a:solidFill>
              </a:rPr>
              <a:t>ĩ</a:t>
            </a:r>
            <a:r>
              <a:rPr lang="en-US" altLang="en-US">
                <a:solidFill>
                  <a:schemeClr val="bg2">
                    <a:lumMod val="75000"/>
                  </a:schemeClr>
                </a:solidFill>
              </a:rPr>
              <a:t>a cấu trúc tổng thể của hệ thống và các thành phần của nó, cùng với cách chúng t</a:t>
            </a:r>
            <a:r>
              <a:rPr lang="en-US" altLang="en-US">
                <a:solidFill>
                  <a:schemeClr val="bg2">
                    <a:lumMod val="75000"/>
                  </a:schemeClr>
                </a:solidFill>
              </a:rPr>
              <a:t>ư</a:t>
            </a:r>
            <a:r>
              <a:rPr lang="en-US" altLang="en-US">
                <a:solidFill>
                  <a:schemeClr val="bg2">
                    <a:lumMod val="75000"/>
                  </a:schemeClr>
                </a:solidFill>
              </a:rPr>
              <a:t>ơng tác với nhau.</a:t>
            </a:r>
            <a:endParaRPr lang="en-US" altLang="en-US">
              <a:solidFill>
                <a:schemeClr val="bg2">
                  <a:lumMod val="75000"/>
                </a:schemeClr>
              </a:solidFill>
            </a:endParaRP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1" name="Google Shape;451;p22"/>
          <p:cNvSpPr txBox="1"/>
          <p:nvPr/>
        </p:nvSpPr>
        <p:spPr>
          <a:xfrm>
            <a:off x="196850" y="116205"/>
            <a:ext cx="11928475" cy="608965"/>
          </a:xfrm>
          <a:prstGeom prst="rect">
            <a:avLst/>
          </a:prstGeom>
          <a:noFill/>
          <a:ln>
            <a:noFill/>
          </a:ln>
        </p:spPr>
        <p:txBody>
          <a:bodyPr spcFirstLastPara="1" wrap="square" lIns="0" tIns="0" rIns="0" bIns="0" anchor="t" anchorCtr="0">
            <a:spAutoFit/>
          </a:bodyPr>
          <a:lstStyle/>
          <a:p>
            <a:pPr>
              <a:lnSpc>
                <a:spcPct val="99000"/>
              </a:lnSpc>
            </a:pPr>
            <a:r>
              <a:rPr lang="en-US" sz="4000" b="1">
                <a:solidFill>
                  <a:srgbClr val="002060"/>
                </a:solidFill>
                <a:latin typeface="Be Vietnam Pro"/>
                <a:ea typeface="Be Vietnam Pro"/>
                <a:cs typeface="Be Vietnam Pro"/>
                <a:sym typeface="Be Vietnam Pro"/>
              </a:rPr>
              <a:t>Cách để in một tài liệu hiện nay</a:t>
            </a:r>
            <a:endParaRPr lang="en-US" sz="4000" b="1">
              <a:solidFill>
                <a:srgbClr val="002060"/>
              </a:solidFill>
              <a:latin typeface="Be Vietnam Pro"/>
              <a:ea typeface="Be Vietnam Pro"/>
              <a:cs typeface="Be Vietnam Pro"/>
              <a:sym typeface="Be Vietnam Pro"/>
            </a:endParaRPr>
          </a:p>
        </p:txBody>
      </p:sp>
      <p:pic>
        <p:nvPicPr>
          <p:cNvPr id="2" name="Picture 1"/>
          <p:cNvPicPr>
            <a:picLocks noChangeAspect="1"/>
          </p:cNvPicPr>
          <p:nvPr/>
        </p:nvPicPr>
        <p:blipFill>
          <a:blip r:embed="rId1"/>
          <a:stretch>
            <a:fillRect/>
          </a:stretch>
        </p:blipFill>
        <p:spPr>
          <a:xfrm>
            <a:off x="8125041" y="4587166"/>
            <a:ext cx="1929957" cy="1929957"/>
          </a:xfrm>
          <a:prstGeom prst="rect">
            <a:avLst/>
          </a:prstGeom>
        </p:spPr>
      </p:pic>
      <p:sp>
        <p:nvSpPr>
          <p:cNvPr id="5" name="TextBox 4"/>
          <p:cNvSpPr txBox="1"/>
          <p:nvPr/>
        </p:nvSpPr>
        <p:spPr>
          <a:xfrm>
            <a:off x="11650659" y="6334780"/>
            <a:ext cx="377026" cy="523220"/>
          </a:xfrm>
          <a:prstGeom prst="rect">
            <a:avLst/>
          </a:prstGeom>
          <a:noFill/>
        </p:spPr>
        <p:txBody>
          <a:bodyPr wrap="none" rtlCol="0">
            <a:spAutoFit/>
          </a:bodyPr>
          <a:lstStyle/>
          <a:p>
            <a:r>
              <a:rPr lang="en-US" sz="2800">
                <a:solidFill>
                  <a:srgbClr val="002060"/>
                </a:solidFill>
              </a:rPr>
              <a:t>3</a:t>
            </a:r>
            <a:endParaRPr lang="vi-VN" sz="2800">
              <a:solidFill>
                <a:srgbClr val="002060"/>
              </a:solidFill>
            </a:endParaRPr>
          </a:p>
        </p:txBody>
      </p:sp>
      <p:pic>
        <p:nvPicPr>
          <p:cNvPr id="2050" name="Picture 2" descr="Human - Free people ic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0542" y="1324896"/>
            <a:ext cx="1494503" cy="14945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uman - Free people ic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8421" y="2655163"/>
            <a:ext cx="1494503" cy="149450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omputer - Free computer ic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1391" y="1250452"/>
            <a:ext cx="1828798" cy="182879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2753032" y="2241755"/>
            <a:ext cx="5045696"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pic>
        <p:nvPicPr>
          <p:cNvPr id="2054" name="Picture 6" descr="Zalo - Ứng dụng trên Google Pla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6085" y="1991468"/>
            <a:ext cx="544551" cy="544551"/>
          </a:xfrm>
          <a:prstGeom prst="rect">
            <a:avLst/>
          </a:prstGeom>
          <a:noFill/>
          <a:ln>
            <a:solidFill>
              <a:srgbClr val="0070C0"/>
            </a:solidFill>
          </a:ln>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5"/>
          <a:stretch>
            <a:fillRect/>
          </a:stretch>
        </p:blipFill>
        <p:spPr>
          <a:xfrm>
            <a:off x="3994138" y="1299785"/>
            <a:ext cx="544551" cy="544551"/>
          </a:xfrm>
          <a:prstGeom prst="rect">
            <a:avLst/>
          </a:prstGeom>
        </p:spPr>
      </p:pic>
      <p:pic>
        <p:nvPicPr>
          <p:cNvPr id="11" name="Picture 10"/>
          <p:cNvPicPr>
            <a:picLocks noChangeAspect="1"/>
          </p:cNvPicPr>
          <p:nvPr/>
        </p:nvPicPr>
        <p:blipFill>
          <a:blip r:embed="rId6"/>
          <a:stretch>
            <a:fillRect/>
          </a:stretch>
        </p:blipFill>
        <p:spPr>
          <a:xfrm>
            <a:off x="4735112" y="1015457"/>
            <a:ext cx="673162" cy="673162"/>
          </a:xfrm>
          <a:prstGeom prst="rect">
            <a:avLst/>
          </a:prstGeom>
        </p:spPr>
      </p:pic>
      <p:pic>
        <p:nvPicPr>
          <p:cNvPr id="2056" name="Picture 8" descr="Sheets - Free interface icon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99943" y="1282659"/>
            <a:ext cx="545689" cy="54568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707822" y="2902443"/>
            <a:ext cx="2359941" cy="646331"/>
          </a:xfrm>
          <a:prstGeom prst="rect">
            <a:avLst/>
          </a:prstGeom>
          <a:noFill/>
        </p:spPr>
        <p:txBody>
          <a:bodyPr wrap="none" rtlCol="0">
            <a:spAutoFit/>
          </a:bodyPr>
          <a:lstStyle/>
          <a:p>
            <a:pPr algn="ctr"/>
            <a:r>
              <a:rPr lang="en-US"/>
              <a:t>Sinh viên, giảng viên…</a:t>
            </a:r>
            <a:endParaRPr lang="en-US"/>
          </a:p>
          <a:p>
            <a:pPr algn="ctr"/>
            <a:r>
              <a:rPr lang="en-US"/>
              <a:t>cần in tài liệu </a:t>
            </a:r>
            <a:endParaRPr lang="vi-VN"/>
          </a:p>
        </p:txBody>
      </p:sp>
      <p:sp>
        <p:nvSpPr>
          <p:cNvPr id="13" name="TextBox 12"/>
          <p:cNvSpPr txBox="1"/>
          <p:nvPr/>
        </p:nvSpPr>
        <p:spPr>
          <a:xfrm>
            <a:off x="6570850" y="4191468"/>
            <a:ext cx="1989647" cy="646331"/>
          </a:xfrm>
          <a:prstGeom prst="rect">
            <a:avLst/>
          </a:prstGeom>
          <a:noFill/>
        </p:spPr>
        <p:txBody>
          <a:bodyPr wrap="none" rtlCol="0">
            <a:spAutoFit/>
          </a:bodyPr>
          <a:lstStyle/>
          <a:p>
            <a:pPr algn="ctr"/>
            <a:r>
              <a:rPr lang="en-US"/>
              <a:t>Nhân viên quản lý </a:t>
            </a:r>
            <a:endParaRPr lang="en-US"/>
          </a:p>
          <a:p>
            <a:pPr algn="ctr"/>
            <a:r>
              <a:rPr lang="en-US"/>
              <a:t>phòng in</a:t>
            </a:r>
            <a:endParaRPr lang="vi-VN"/>
          </a:p>
        </p:txBody>
      </p:sp>
      <p:pic>
        <p:nvPicPr>
          <p:cNvPr id="14" name="Picture 2" descr="Human - Free people ic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237" y="4472832"/>
            <a:ext cx="1494503" cy="149450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uman - Free people ic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751" y="3819345"/>
            <a:ext cx="1494503" cy="149450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uman - Free people ic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7002" y="4422433"/>
            <a:ext cx="1494503" cy="149450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uman - Free people ic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529" y="3725581"/>
            <a:ext cx="1494503" cy="1494503"/>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p:cNvCxnSpPr/>
          <p:nvPr/>
        </p:nvCxnSpPr>
        <p:spPr>
          <a:xfrm>
            <a:off x="9062173" y="3054182"/>
            <a:ext cx="0" cy="1368251"/>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a:blip r:embed="rId5"/>
          <a:stretch>
            <a:fillRect/>
          </a:stretch>
        </p:blipFill>
        <p:spPr>
          <a:xfrm>
            <a:off x="46686" y="5468904"/>
            <a:ext cx="544551" cy="544551"/>
          </a:xfrm>
          <a:prstGeom prst="rect">
            <a:avLst/>
          </a:prstGeom>
        </p:spPr>
      </p:pic>
      <p:pic>
        <p:nvPicPr>
          <p:cNvPr id="24" name="Picture 23"/>
          <p:cNvPicPr>
            <a:picLocks noChangeAspect="1"/>
          </p:cNvPicPr>
          <p:nvPr/>
        </p:nvPicPr>
        <p:blipFill>
          <a:blip r:embed="rId6"/>
          <a:stretch>
            <a:fillRect/>
          </a:stretch>
        </p:blipFill>
        <p:spPr>
          <a:xfrm>
            <a:off x="1669199" y="5739427"/>
            <a:ext cx="673162" cy="673162"/>
          </a:xfrm>
          <a:prstGeom prst="rect">
            <a:avLst/>
          </a:prstGeom>
        </p:spPr>
      </p:pic>
      <p:pic>
        <p:nvPicPr>
          <p:cNvPr id="25" name="Picture 8" descr="Sheets - Free interface icon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45116" y="5530319"/>
            <a:ext cx="545689" cy="5456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2054"/>
                                        </p:tgtEl>
                                        <p:attrNameLst>
                                          <p:attrName>style.visibility</p:attrName>
                                        </p:attrNameLst>
                                      </p:cBhvr>
                                      <p:to>
                                        <p:strVal val="visible"/>
                                      </p:to>
                                    </p:set>
                                    <p:animEffect transition="in" filter="fade">
                                      <p:cBhvr>
                                        <p:cTn id="27" dur="500"/>
                                        <p:tgtEl>
                                          <p:spTgt spid="2054"/>
                                        </p:tgtEl>
                                      </p:cBhvr>
                                    </p:animEffect>
                                  </p:childTnLst>
                                </p:cTn>
                              </p:par>
                              <p:par>
                                <p:cTn id="28" presetID="10" presetClass="entr" presetSubtype="0" fill="hold" nodeType="withEffect">
                                  <p:stCondLst>
                                    <p:cond delay="0"/>
                                  </p:stCondLst>
                                  <p:childTnLst>
                                    <p:set>
                                      <p:cBhvr>
                                        <p:cTn id="29" dur="1" fill="hold">
                                          <p:stCondLst>
                                            <p:cond delay="0"/>
                                          </p:stCondLst>
                                        </p:cTn>
                                        <p:tgtEl>
                                          <p:spTgt spid="2052"/>
                                        </p:tgtEl>
                                        <p:attrNameLst>
                                          <p:attrName>style.visibility</p:attrName>
                                        </p:attrNameLst>
                                      </p:cBhvr>
                                      <p:to>
                                        <p:strVal val="visible"/>
                                      </p:to>
                                    </p:set>
                                    <p:animEffect transition="in" filter="fade">
                                      <p:cBhvr>
                                        <p:cTn id="30" dur="500"/>
                                        <p:tgtEl>
                                          <p:spTgt spid="2052"/>
                                        </p:tgtEl>
                                      </p:cBhvr>
                                    </p:animEffec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nodeType="withEffect">
                                  <p:stCondLst>
                                    <p:cond delay="0"/>
                                  </p:stCondLst>
                                  <p:childTnLst>
                                    <p:set>
                                      <p:cBhvr>
                                        <p:cTn id="39" dur="1" fill="hold">
                                          <p:stCondLst>
                                            <p:cond delay="0"/>
                                          </p:stCondLst>
                                        </p:cTn>
                                        <p:tgtEl>
                                          <p:spTgt spid="2056"/>
                                        </p:tgtEl>
                                        <p:attrNameLst>
                                          <p:attrName>style.visibility</p:attrName>
                                        </p:attrNameLst>
                                      </p:cBhvr>
                                      <p:to>
                                        <p:strVal val="visible"/>
                                      </p:to>
                                    </p:set>
                                    <p:animEffect transition="in" filter="fade">
                                      <p:cBhvr>
                                        <p:cTn id="40" dur="500"/>
                                        <p:tgtEl>
                                          <p:spTgt spid="205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par>
                                <p:cTn id="55" presetID="10" presetClass="entr" presetSubtype="0" fill="hold"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childTnLst>
                                </p:cTn>
                              </p:par>
                              <p:par>
                                <p:cTn id="62" presetID="10" presetClass="entr" presetSubtype="0" fill="hold"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childTnLst>
                                </p:cTn>
                              </p:par>
                            </p:childTnLst>
                          </p:cTn>
                        </p:par>
                        <p:par>
                          <p:cTn id="65" fill="hold">
                            <p:stCondLst>
                              <p:cond delay="1000"/>
                            </p:stCondLst>
                            <p:childTnLst>
                              <p:par>
                                <p:cTn id="66" presetID="10" presetClass="entr" presetSubtype="0" fill="hold" nodeType="after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fade">
                                      <p:cBhvr>
                                        <p:cTn id="68" dur="500"/>
                                        <p:tgtEl>
                                          <p:spTgt spid="17"/>
                                        </p:tgtEl>
                                      </p:cBhvr>
                                    </p:animEffect>
                                  </p:childTnLst>
                                </p:cTn>
                              </p:par>
                            </p:childTnLst>
                          </p:cTn>
                        </p:par>
                        <p:par>
                          <p:cTn id="69" fill="hold">
                            <p:stCondLst>
                              <p:cond delay="1500"/>
                            </p:stCondLst>
                            <p:childTnLst>
                              <p:par>
                                <p:cTn id="70" presetID="10" presetClass="entr" presetSubtype="0" fill="hold" nodeType="after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fade">
                                      <p:cBhvr>
                                        <p:cTn id="72" dur="500"/>
                                        <p:tgtEl>
                                          <p:spTgt spid="16"/>
                                        </p:tgtEl>
                                      </p:cBhvr>
                                    </p:animEffect>
                                  </p:childTnLst>
                                </p:cTn>
                              </p:par>
                              <p:par>
                                <p:cTn id="73" presetID="10" presetClass="entr" presetSubtype="0" fill="hold" nodeType="with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fade">
                                      <p:cBhvr>
                                        <p:cTn id="7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650659" y="6334780"/>
            <a:ext cx="569387" cy="523220"/>
          </a:xfrm>
          <a:prstGeom prst="rect">
            <a:avLst/>
          </a:prstGeom>
          <a:noFill/>
        </p:spPr>
        <p:txBody>
          <a:bodyPr wrap="none" rtlCol="0">
            <a:spAutoFit/>
          </a:bodyPr>
          <a:lstStyle/>
          <a:p>
            <a:r>
              <a:rPr lang="en-US" sz="2800">
                <a:solidFill>
                  <a:srgbClr val="002060"/>
                </a:solidFill>
              </a:rPr>
              <a:t>47</a:t>
            </a:r>
            <a:endParaRPr lang="vi-VN" sz="2800">
              <a:solidFill>
                <a:srgbClr val="002060"/>
              </a:solidFill>
            </a:endParaRPr>
          </a:p>
        </p:txBody>
      </p:sp>
      <p:sp>
        <p:nvSpPr>
          <p:cNvPr id="7" name="Google Shape;451;p22"/>
          <p:cNvSpPr txBox="1"/>
          <p:nvPr/>
        </p:nvSpPr>
        <p:spPr>
          <a:xfrm>
            <a:off x="872204" y="2703436"/>
            <a:ext cx="3801350" cy="2467983"/>
          </a:xfrm>
          <a:prstGeom prst="rect">
            <a:avLst/>
          </a:prstGeom>
          <a:noFill/>
          <a:ln>
            <a:noFill/>
          </a:ln>
        </p:spPr>
        <p:txBody>
          <a:bodyPr spcFirstLastPara="1" wrap="square" lIns="0" tIns="0" rIns="0" bIns="0" anchor="t" anchorCtr="0">
            <a:spAutoFit/>
          </a:bodyPr>
          <a:lstStyle/>
          <a:p>
            <a:pPr>
              <a:lnSpc>
                <a:spcPct val="99000"/>
              </a:lnSpc>
            </a:pPr>
            <a:r>
              <a:rPr lang="en-US" sz="5400" b="1">
                <a:solidFill>
                  <a:srgbClr val="002060"/>
                </a:solidFill>
                <a:latin typeface="Be Vietnam Pro"/>
                <a:ea typeface="Be Vietnam Pro"/>
                <a:cs typeface="Be Vietnam Pro"/>
                <a:sym typeface="Be Vietnam Pro"/>
              </a:rPr>
              <a:t>Box-line</a:t>
            </a:r>
            <a:endParaRPr lang="en-US" sz="5400" b="1">
              <a:solidFill>
                <a:srgbClr val="002060"/>
              </a:solidFill>
              <a:latin typeface="Be Vietnam Pro"/>
              <a:ea typeface="Be Vietnam Pro"/>
              <a:cs typeface="Be Vietnam Pro"/>
              <a:sym typeface="Be Vietnam Pro"/>
            </a:endParaRPr>
          </a:p>
          <a:p>
            <a:pPr>
              <a:lnSpc>
                <a:spcPct val="99000"/>
              </a:lnSpc>
            </a:pPr>
            <a:r>
              <a:rPr lang="en-US" sz="5400" b="1">
                <a:solidFill>
                  <a:srgbClr val="002060"/>
                </a:solidFill>
                <a:latin typeface="Be Vietnam Pro"/>
                <a:ea typeface="Be Vietnam Pro"/>
                <a:cs typeface="Be Vietnam Pro"/>
                <a:sym typeface="Be Vietnam Pro"/>
              </a:rPr>
              <a:t>diagram</a:t>
            </a:r>
            <a:endParaRPr lang="en-US" sz="5400" b="1">
              <a:solidFill>
                <a:srgbClr val="002060"/>
              </a:solidFill>
              <a:latin typeface="Be Vietnam Pro"/>
              <a:ea typeface="Be Vietnam Pro"/>
              <a:cs typeface="Be Vietnam Pro"/>
              <a:sym typeface="Be Vietnam Pro"/>
            </a:endParaRPr>
          </a:p>
          <a:p>
            <a:pPr>
              <a:lnSpc>
                <a:spcPct val="99000"/>
              </a:lnSpc>
            </a:pPr>
            <a:endParaRPr lang="en-US" sz="5400" b="1">
              <a:solidFill>
                <a:srgbClr val="002060"/>
              </a:solidFill>
              <a:latin typeface="Be Vietnam Pro"/>
              <a:ea typeface="Be Vietnam Pro"/>
              <a:cs typeface="Be Vietnam Pro"/>
              <a:sym typeface="Be Vietnam Pro"/>
            </a:endParaRPr>
          </a:p>
        </p:txBody>
      </p:sp>
      <p:pic>
        <p:nvPicPr>
          <p:cNvPr id="2" name="Picture 1" descr="box_line.drawio"/>
          <p:cNvPicPr>
            <a:picLocks noChangeAspect="1"/>
          </p:cNvPicPr>
          <p:nvPr/>
        </p:nvPicPr>
        <p:blipFill>
          <a:blip r:embed="rId1"/>
          <a:stretch>
            <a:fillRect/>
          </a:stretch>
        </p:blipFill>
        <p:spPr>
          <a:xfrm>
            <a:off x="4956175" y="217170"/>
            <a:ext cx="5631180" cy="6042660"/>
          </a:xfrm>
          <a:prstGeom prst="rect">
            <a:avLst/>
          </a:prstGeom>
        </p:spPr>
      </p:pic>
    </p:spTree>
  </p:cSld>
  <p:clrMapOvr>
    <a:masterClrMapping/>
  </p:clrMapOvr>
  <p:transition spd="slow">
    <p:wip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650659" y="6334780"/>
            <a:ext cx="569387" cy="523220"/>
          </a:xfrm>
          <a:prstGeom prst="rect">
            <a:avLst/>
          </a:prstGeom>
          <a:noFill/>
        </p:spPr>
        <p:txBody>
          <a:bodyPr wrap="none" rtlCol="0">
            <a:spAutoFit/>
          </a:bodyPr>
          <a:lstStyle/>
          <a:p>
            <a:r>
              <a:rPr lang="en-US" sz="2800">
                <a:solidFill>
                  <a:srgbClr val="002060"/>
                </a:solidFill>
              </a:rPr>
              <a:t>48</a:t>
            </a:r>
            <a:endParaRPr lang="vi-VN" sz="2800">
              <a:solidFill>
                <a:srgbClr val="002060"/>
              </a:solidFill>
            </a:endParaRPr>
          </a:p>
        </p:txBody>
      </p:sp>
      <p:sp>
        <p:nvSpPr>
          <p:cNvPr id="7" name="Google Shape;451;p22"/>
          <p:cNvSpPr txBox="1"/>
          <p:nvPr/>
        </p:nvSpPr>
        <p:spPr>
          <a:xfrm>
            <a:off x="249555" y="32385"/>
            <a:ext cx="9833610" cy="1645285"/>
          </a:xfrm>
          <a:prstGeom prst="rect">
            <a:avLst/>
          </a:prstGeom>
          <a:noFill/>
          <a:ln>
            <a:noFill/>
          </a:ln>
        </p:spPr>
        <p:txBody>
          <a:bodyPr spcFirstLastPara="1" wrap="square" lIns="0" tIns="0" rIns="0" bIns="0" anchor="t" anchorCtr="0">
            <a:spAutoFit/>
          </a:bodyPr>
          <a:lstStyle/>
          <a:p>
            <a:pPr>
              <a:lnSpc>
                <a:spcPct val="99000"/>
              </a:lnSpc>
            </a:pPr>
            <a:r>
              <a:rPr lang="en-US" sz="5400" b="1">
                <a:solidFill>
                  <a:srgbClr val="002060"/>
                </a:solidFill>
                <a:latin typeface="Be Vietnam Pro"/>
                <a:ea typeface="Be Vietnam Pro"/>
                <a:cs typeface="Be Vietnam Pro"/>
                <a:sym typeface="Be Vietnam Pro"/>
              </a:rPr>
              <a:t>Deployment diagram</a:t>
            </a:r>
            <a:endParaRPr lang="en-US" sz="5400" b="1">
              <a:solidFill>
                <a:srgbClr val="002060"/>
              </a:solidFill>
              <a:latin typeface="Be Vietnam Pro"/>
              <a:ea typeface="Be Vietnam Pro"/>
              <a:cs typeface="Be Vietnam Pro"/>
              <a:sym typeface="Be Vietnam Pro"/>
            </a:endParaRPr>
          </a:p>
          <a:p>
            <a:pPr>
              <a:lnSpc>
                <a:spcPct val="99000"/>
              </a:lnSpc>
            </a:pPr>
            <a:endParaRPr lang="en-US" sz="5400" b="1">
              <a:solidFill>
                <a:srgbClr val="002060"/>
              </a:solidFill>
              <a:latin typeface="Be Vietnam Pro"/>
              <a:ea typeface="Be Vietnam Pro"/>
              <a:cs typeface="Be Vietnam Pro"/>
              <a:sym typeface="Be Vietnam Pro"/>
            </a:endParaRPr>
          </a:p>
        </p:txBody>
      </p:sp>
      <p:pic>
        <p:nvPicPr>
          <p:cNvPr id="10" name="Picture 9" descr="A diagram of a software application&#10;&#10;Description automatically generated with medium confidenc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09991" y="965680"/>
            <a:ext cx="10572018" cy="563071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650659" y="6334780"/>
            <a:ext cx="569387" cy="523220"/>
          </a:xfrm>
          <a:prstGeom prst="rect">
            <a:avLst/>
          </a:prstGeom>
          <a:noFill/>
        </p:spPr>
        <p:txBody>
          <a:bodyPr wrap="none" rtlCol="0">
            <a:spAutoFit/>
          </a:bodyPr>
          <a:lstStyle/>
          <a:p>
            <a:r>
              <a:rPr lang="en-US" sz="2800">
                <a:solidFill>
                  <a:srgbClr val="002060"/>
                </a:solidFill>
              </a:rPr>
              <a:t>49</a:t>
            </a:r>
            <a:endParaRPr lang="vi-VN" sz="2800">
              <a:solidFill>
                <a:srgbClr val="002060"/>
              </a:solidFill>
            </a:endParaRPr>
          </a:p>
        </p:txBody>
      </p:sp>
      <p:sp>
        <p:nvSpPr>
          <p:cNvPr id="7" name="Google Shape;451;p22"/>
          <p:cNvSpPr txBox="1"/>
          <p:nvPr/>
        </p:nvSpPr>
        <p:spPr>
          <a:xfrm>
            <a:off x="249788" y="32240"/>
            <a:ext cx="7470526" cy="1645322"/>
          </a:xfrm>
          <a:prstGeom prst="rect">
            <a:avLst/>
          </a:prstGeom>
          <a:noFill/>
          <a:ln>
            <a:noFill/>
          </a:ln>
        </p:spPr>
        <p:txBody>
          <a:bodyPr spcFirstLastPara="1" wrap="square" lIns="0" tIns="0" rIns="0" bIns="0" anchor="t" anchorCtr="0">
            <a:spAutoFit/>
          </a:bodyPr>
          <a:lstStyle/>
          <a:p>
            <a:pPr>
              <a:lnSpc>
                <a:spcPct val="99000"/>
              </a:lnSpc>
            </a:pPr>
            <a:r>
              <a:rPr lang="en-US" sz="5400" b="1">
                <a:solidFill>
                  <a:srgbClr val="002060"/>
                </a:solidFill>
                <a:latin typeface="Be Vietnam Pro"/>
                <a:ea typeface="Be Vietnam Pro"/>
                <a:cs typeface="Be Vietnam Pro"/>
                <a:sym typeface="Be Vietnam Pro"/>
              </a:rPr>
              <a:t>Database ERD</a:t>
            </a:r>
            <a:endParaRPr lang="en-US" sz="5400" b="1">
              <a:solidFill>
                <a:srgbClr val="002060"/>
              </a:solidFill>
              <a:latin typeface="Be Vietnam Pro"/>
              <a:ea typeface="Be Vietnam Pro"/>
              <a:cs typeface="Be Vietnam Pro"/>
              <a:sym typeface="Be Vietnam Pro"/>
            </a:endParaRPr>
          </a:p>
          <a:p>
            <a:pPr>
              <a:lnSpc>
                <a:spcPct val="99000"/>
              </a:lnSpc>
            </a:pPr>
            <a:endParaRPr lang="en-US" sz="5400" b="1">
              <a:solidFill>
                <a:srgbClr val="002060"/>
              </a:solidFill>
              <a:latin typeface="Be Vietnam Pro"/>
              <a:ea typeface="Be Vietnam Pro"/>
              <a:cs typeface="Be Vietnam Pro"/>
              <a:sym typeface="Be Vietnam Pro"/>
            </a:endParaRPr>
          </a:p>
        </p:txBody>
      </p:sp>
      <p:pic>
        <p:nvPicPr>
          <p:cNvPr id="2" name="Picture 1" descr="ERD Lab - ERD"/>
          <p:cNvPicPr>
            <a:picLocks noChangeAspect="1"/>
          </p:cNvPicPr>
          <p:nvPr/>
        </p:nvPicPr>
        <p:blipFill>
          <a:blip r:embed="rId1"/>
          <a:stretch>
            <a:fillRect/>
          </a:stretch>
        </p:blipFill>
        <p:spPr>
          <a:xfrm>
            <a:off x="805180" y="888365"/>
            <a:ext cx="10582275" cy="5316855"/>
          </a:xfrm>
          <a:prstGeom prst="rect">
            <a:avLst/>
          </a:prstGeom>
        </p:spPr>
      </p:pic>
    </p:spTree>
  </p:cSld>
  <p:clrMapOvr>
    <a:masterClrMapping/>
  </p:clrMapOvr>
  <p:transition spd="slow">
    <p:wip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650659" y="6334780"/>
            <a:ext cx="569387" cy="523220"/>
          </a:xfrm>
          <a:prstGeom prst="rect">
            <a:avLst/>
          </a:prstGeom>
          <a:noFill/>
        </p:spPr>
        <p:txBody>
          <a:bodyPr wrap="none" rtlCol="0">
            <a:spAutoFit/>
          </a:bodyPr>
          <a:lstStyle/>
          <a:p>
            <a:r>
              <a:rPr lang="en-US" sz="2800">
                <a:solidFill>
                  <a:srgbClr val="002060"/>
                </a:solidFill>
              </a:rPr>
              <a:t>50</a:t>
            </a:r>
            <a:endParaRPr lang="vi-VN" sz="2800">
              <a:solidFill>
                <a:srgbClr val="002060"/>
              </a:solidFill>
            </a:endParaRPr>
          </a:p>
        </p:txBody>
      </p:sp>
      <p:sp>
        <p:nvSpPr>
          <p:cNvPr id="7" name="Google Shape;451;p22"/>
          <p:cNvSpPr txBox="1"/>
          <p:nvPr/>
        </p:nvSpPr>
        <p:spPr>
          <a:xfrm>
            <a:off x="249788" y="32240"/>
            <a:ext cx="7470526" cy="1645322"/>
          </a:xfrm>
          <a:prstGeom prst="rect">
            <a:avLst/>
          </a:prstGeom>
          <a:noFill/>
          <a:ln>
            <a:noFill/>
          </a:ln>
        </p:spPr>
        <p:txBody>
          <a:bodyPr spcFirstLastPara="1" wrap="square" lIns="0" tIns="0" rIns="0" bIns="0" anchor="t" anchorCtr="0">
            <a:spAutoFit/>
          </a:bodyPr>
          <a:lstStyle/>
          <a:p>
            <a:pPr>
              <a:lnSpc>
                <a:spcPct val="99000"/>
              </a:lnSpc>
            </a:pPr>
            <a:r>
              <a:rPr lang="en-US" sz="5400" b="1">
                <a:solidFill>
                  <a:srgbClr val="002060"/>
                </a:solidFill>
                <a:latin typeface="Be Vietnam Pro"/>
                <a:ea typeface="Be Vietnam Pro"/>
                <a:cs typeface="Be Vietnam Pro"/>
                <a:sym typeface="Be Vietnam Pro"/>
              </a:rPr>
              <a:t>Component Diagram</a:t>
            </a:r>
            <a:endParaRPr lang="en-US" sz="5400" b="1">
              <a:solidFill>
                <a:srgbClr val="002060"/>
              </a:solidFill>
              <a:latin typeface="Be Vietnam Pro"/>
              <a:ea typeface="Be Vietnam Pro"/>
              <a:cs typeface="Be Vietnam Pro"/>
              <a:sym typeface="Be Vietnam Pro"/>
            </a:endParaRPr>
          </a:p>
          <a:p>
            <a:pPr>
              <a:lnSpc>
                <a:spcPct val="99000"/>
              </a:lnSpc>
            </a:pPr>
            <a:endParaRPr lang="en-US" sz="5400" b="1">
              <a:solidFill>
                <a:srgbClr val="002060"/>
              </a:solidFill>
              <a:latin typeface="Be Vietnam Pro"/>
              <a:ea typeface="Be Vietnam Pro"/>
              <a:cs typeface="Be Vietnam Pro"/>
              <a:sym typeface="Be Vietnam Pro"/>
            </a:endParaRPr>
          </a:p>
        </p:txBody>
      </p:sp>
      <p:pic>
        <p:nvPicPr>
          <p:cNvPr id="4" name="Picture 3" descr="A screenshot of a computer screen&#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81964" y="1252121"/>
            <a:ext cx="11070298" cy="4569945"/>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1" name="Google Shape;451;p22"/>
          <p:cNvSpPr txBox="1"/>
          <p:nvPr/>
        </p:nvSpPr>
        <p:spPr>
          <a:xfrm>
            <a:off x="388686" y="115970"/>
            <a:ext cx="9200600" cy="2795830"/>
          </a:xfrm>
          <a:prstGeom prst="rect">
            <a:avLst/>
          </a:prstGeom>
          <a:noFill/>
          <a:ln>
            <a:noFill/>
          </a:ln>
        </p:spPr>
        <p:txBody>
          <a:bodyPr spcFirstLastPara="1" wrap="square" lIns="0" tIns="0" rIns="0" bIns="0" anchor="t" anchorCtr="0">
            <a:spAutoFit/>
          </a:bodyPr>
          <a:lstStyle/>
          <a:p>
            <a:pPr>
              <a:lnSpc>
                <a:spcPct val="99000"/>
              </a:lnSpc>
            </a:pPr>
            <a:r>
              <a:rPr lang="en-US" sz="7775" b="1">
                <a:solidFill>
                  <a:srgbClr val="002060"/>
                </a:solidFill>
                <a:latin typeface="Be Vietnam Pro"/>
                <a:ea typeface="Be Vietnam Pro"/>
                <a:cs typeface="Be Vietnam Pro"/>
                <a:sym typeface="Be Vietnam Pro"/>
              </a:rPr>
              <a:t>IMPLEMENTATION</a:t>
            </a:r>
            <a:endParaRPr lang="en-US" sz="7775" b="1">
              <a:solidFill>
                <a:srgbClr val="002060"/>
              </a:solidFill>
              <a:latin typeface="Be Vietnam Pro"/>
              <a:ea typeface="Be Vietnam Pro"/>
              <a:cs typeface="Be Vietnam Pro"/>
              <a:sym typeface="Be Vietnam Pro"/>
            </a:endParaRPr>
          </a:p>
          <a:p>
            <a:pPr marL="0" marR="0" lvl="0" indent="0" algn="l" defTabSz="914400" rtl="0" eaLnBrk="1" fontAlgn="auto" latinLnBrk="0" hangingPunct="1">
              <a:lnSpc>
                <a:spcPct val="99000"/>
              </a:lnSpc>
              <a:spcBef>
                <a:spcPts val="0"/>
              </a:spcBef>
              <a:spcAft>
                <a:spcPts val="0"/>
              </a:spcAft>
              <a:buClrTx/>
              <a:buSzTx/>
              <a:buFontTx/>
              <a:buNone/>
              <a:defRPr/>
            </a:pPr>
            <a:r>
              <a:rPr lang="en-US" sz="2800">
                <a:solidFill>
                  <a:prstClr val="white">
                    <a:lumMod val="65000"/>
                  </a:prstClr>
                </a:solidFill>
                <a:latin typeface="Be Vietnam Pro"/>
                <a:ea typeface="Be Vietnam Pro"/>
                <a:cs typeface="Be Vietnam Pro"/>
                <a:sym typeface="Be Vietnam Pro"/>
              </a:rPr>
              <a:t>Demo sản phẩm</a:t>
            </a:r>
            <a:endParaRPr kumimoji="0" lang="en-US" sz="2800" b="0" i="0" u="none" strike="noStrike" kern="1200" cap="none" spc="0" normalizeH="0" baseline="0" noProof="0">
              <a:ln>
                <a:noFill/>
              </a:ln>
              <a:solidFill>
                <a:prstClr val="white">
                  <a:lumMod val="65000"/>
                </a:prstClr>
              </a:solidFill>
              <a:effectLst/>
              <a:uLnTx/>
              <a:uFillTx/>
              <a:latin typeface="Be Vietnam Pro"/>
              <a:ea typeface="Be Vietnam Pro"/>
              <a:cs typeface="Be Vietnam Pro"/>
              <a:sym typeface="Be Vietnam Pro"/>
            </a:endParaRPr>
          </a:p>
          <a:p>
            <a:pPr>
              <a:lnSpc>
                <a:spcPct val="99000"/>
              </a:lnSpc>
            </a:pPr>
            <a:endParaRPr lang="en-US" sz="7775" b="1">
              <a:solidFill>
                <a:srgbClr val="002060"/>
              </a:solidFill>
              <a:latin typeface="Be Vietnam Pro"/>
              <a:ea typeface="Be Vietnam Pro"/>
              <a:cs typeface="Be Vietnam Pro"/>
              <a:sym typeface="Be Vietnam Pro"/>
            </a:endParaRPr>
          </a:p>
        </p:txBody>
      </p:sp>
      <p:pic>
        <p:nvPicPr>
          <p:cNvPr id="2" name="Picture 1"/>
          <p:cNvPicPr>
            <a:picLocks noChangeAspect="1"/>
          </p:cNvPicPr>
          <p:nvPr/>
        </p:nvPicPr>
        <p:blipFill>
          <a:blip r:embed="rId1"/>
          <a:stretch>
            <a:fillRect/>
          </a:stretch>
        </p:blipFill>
        <p:spPr>
          <a:xfrm>
            <a:off x="10097728" y="5059834"/>
            <a:ext cx="1929957" cy="1929957"/>
          </a:xfrm>
          <a:prstGeom prst="rect">
            <a:avLst/>
          </a:prstGeom>
        </p:spPr>
      </p:pic>
      <p:sp>
        <p:nvSpPr>
          <p:cNvPr id="5" name="TextBox 4"/>
          <p:cNvSpPr txBox="1"/>
          <p:nvPr/>
        </p:nvSpPr>
        <p:spPr>
          <a:xfrm>
            <a:off x="11650659" y="6334780"/>
            <a:ext cx="569387" cy="523220"/>
          </a:xfrm>
          <a:prstGeom prst="rect">
            <a:avLst/>
          </a:prstGeom>
          <a:noFill/>
        </p:spPr>
        <p:txBody>
          <a:bodyPr wrap="none" rtlCol="0">
            <a:spAutoFit/>
          </a:bodyPr>
          <a:lstStyle/>
          <a:p>
            <a:r>
              <a:rPr lang="en-US" sz="2800">
                <a:solidFill>
                  <a:srgbClr val="002060"/>
                </a:solidFill>
              </a:rPr>
              <a:t>51</a:t>
            </a:r>
            <a:endParaRPr lang="vi-VN" sz="2800">
              <a:solidFill>
                <a:srgbClr val="002060"/>
              </a:solidFill>
            </a:endParaRPr>
          </a:p>
        </p:txBody>
      </p:sp>
    </p:spTree>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1" name="Google Shape;451;p22"/>
          <p:cNvSpPr txBox="1"/>
          <p:nvPr/>
        </p:nvSpPr>
        <p:spPr>
          <a:xfrm>
            <a:off x="1495700" y="2244381"/>
            <a:ext cx="9200600" cy="2369238"/>
          </a:xfrm>
          <a:prstGeom prst="rect">
            <a:avLst/>
          </a:prstGeom>
          <a:noFill/>
          <a:ln>
            <a:noFill/>
          </a:ln>
        </p:spPr>
        <p:txBody>
          <a:bodyPr spcFirstLastPara="1" wrap="square" lIns="0" tIns="0" rIns="0" bIns="0" anchor="t" anchorCtr="0">
            <a:spAutoFit/>
          </a:bodyPr>
          <a:lstStyle/>
          <a:p>
            <a:pPr algn="ctr">
              <a:lnSpc>
                <a:spcPct val="99000"/>
              </a:lnSpc>
            </a:pPr>
            <a:r>
              <a:rPr lang="en-US" sz="7775" b="1">
                <a:solidFill>
                  <a:srgbClr val="FF0000"/>
                </a:solidFill>
                <a:latin typeface="Be Vietnam Pro"/>
                <a:ea typeface="Be Vietnam Pro"/>
                <a:cs typeface="Be Vietnam Pro"/>
                <a:sym typeface="Be Vietnam Pro"/>
              </a:rPr>
              <a:t>END</a:t>
            </a:r>
            <a:r>
              <a:rPr lang="en-US" sz="7775" b="1">
                <a:solidFill>
                  <a:srgbClr val="002060"/>
                </a:solidFill>
                <a:latin typeface="Be Vietnam Pro"/>
                <a:ea typeface="Be Vietnam Pro"/>
                <a:cs typeface="Be Vietnam Pro"/>
                <a:sym typeface="Be Vietnam Pro"/>
              </a:rPr>
              <a:t> </a:t>
            </a:r>
            <a:endParaRPr lang="en-US" sz="7775" b="1">
              <a:solidFill>
                <a:srgbClr val="002060"/>
              </a:solidFill>
              <a:latin typeface="Be Vietnam Pro"/>
              <a:ea typeface="Be Vietnam Pro"/>
              <a:cs typeface="Be Vietnam Pro"/>
              <a:sym typeface="Be Vietnam Pro"/>
            </a:endParaRPr>
          </a:p>
          <a:p>
            <a:pPr algn="ctr">
              <a:lnSpc>
                <a:spcPct val="99000"/>
              </a:lnSpc>
            </a:pPr>
            <a:r>
              <a:rPr lang="en-US" sz="7775" b="1">
                <a:solidFill>
                  <a:srgbClr val="002060"/>
                </a:solidFill>
                <a:latin typeface="Be Vietnam Pro"/>
                <a:ea typeface="Be Vietnam Pro"/>
                <a:cs typeface="Be Vietnam Pro"/>
                <a:sym typeface="Be Vietnam Pro"/>
              </a:rPr>
              <a:t>Thanks for watching!</a:t>
            </a:r>
            <a:endParaRPr lang="en-US" sz="7775" b="1">
              <a:solidFill>
                <a:srgbClr val="002060"/>
              </a:solidFill>
              <a:latin typeface="Be Vietnam Pro"/>
              <a:ea typeface="Be Vietnam Pro"/>
              <a:cs typeface="Be Vietnam Pro"/>
              <a:sym typeface="Be Vietnam Pro"/>
            </a:endParaRPr>
          </a:p>
        </p:txBody>
      </p:sp>
      <p:pic>
        <p:nvPicPr>
          <p:cNvPr id="2" name="Picture 1"/>
          <p:cNvPicPr>
            <a:picLocks noChangeAspect="1"/>
          </p:cNvPicPr>
          <p:nvPr/>
        </p:nvPicPr>
        <p:blipFill>
          <a:blip r:embed="rId1"/>
          <a:stretch>
            <a:fillRect/>
          </a:stretch>
        </p:blipFill>
        <p:spPr>
          <a:xfrm>
            <a:off x="10097728" y="5059834"/>
            <a:ext cx="1929957" cy="1929957"/>
          </a:xfrm>
          <a:prstGeom prst="rect">
            <a:avLst/>
          </a:prstGeom>
        </p:spPr>
      </p:pic>
      <p:sp>
        <p:nvSpPr>
          <p:cNvPr id="5" name="TextBox 4"/>
          <p:cNvSpPr txBox="1"/>
          <p:nvPr/>
        </p:nvSpPr>
        <p:spPr>
          <a:xfrm>
            <a:off x="11650659" y="6334780"/>
            <a:ext cx="569387" cy="523220"/>
          </a:xfrm>
          <a:prstGeom prst="rect">
            <a:avLst/>
          </a:prstGeom>
          <a:noFill/>
        </p:spPr>
        <p:txBody>
          <a:bodyPr wrap="none" rtlCol="0">
            <a:spAutoFit/>
          </a:bodyPr>
          <a:lstStyle/>
          <a:p>
            <a:r>
              <a:rPr lang="en-US" sz="2800">
                <a:solidFill>
                  <a:srgbClr val="002060"/>
                </a:solidFill>
              </a:rPr>
              <a:t>51</a:t>
            </a:r>
            <a:endParaRPr lang="vi-VN" sz="2800">
              <a:solidFill>
                <a:srgbClr val="002060"/>
              </a:solidFill>
            </a:endParaRPr>
          </a:p>
        </p:txBody>
      </p:sp>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1" name="Google Shape;451;p22"/>
          <p:cNvSpPr txBox="1"/>
          <p:nvPr/>
        </p:nvSpPr>
        <p:spPr>
          <a:xfrm>
            <a:off x="388685" y="115970"/>
            <a:ext cx="9954849" cy="608965"/>
          </a:xfrm>
          <a:prstGeom prst="rect">
            <a:avLst/>
          </a:prstGeom>
          <a:noFill/>
          <a:ln>
            <a:noFill/>
          </a:ln>
        </p:spPr>
        <p:txBody>
          <a:bodyPr spcFirstLastPara="1" wrap="square" lIns="0" tIns="0" rIns="0" bIns="0" anchor="t" anchorCtr="0">
            <a:spAutoFit/>
          </a:bodyPr>
          <a:lstStyle/>
          <a:p>
            <a:pPr>
              <a:lnSpc>
                <a:spcPct val="99000"/>
              </a:lnSpc>
            </a:pPr>
            <a:r>
              <a:rPr lang="en-US" sz="4000" b="1">
                <a:solidFill>
                  <a:srgbClr val="002060"/>
                </a:solidFill>
                <a:latin typeface="Be Vietnam Pro"/>
                <a:ea typeface="Be Vietnam Pro"/>
                <a:cs typeface="Be Vietnam Pro"/>
                <a:sym typeface="Be Vietnam Pro"/>
              </a:rPr>
              <a:t>Giải pháp: </a:t>
            </a:r>
            <a:r>
              <a:rPr lang="en-US" sz="4000" b="1">
                <a:solidFill>
                  <a:srgbClr val="FF0000"/>
                </a:solidFill>
                <a:latin typeface="Be Vietnam Pro"/>
                <a:ea typeface="Be Vietnam Pro"/>
                <a:cs typeface="Be Vietnam Pro"/>
                <a:sym typeface="Be Vietnam Pro"/>
              </a:rPr>
              <a:t>HCMUT SPSS</a:t>
            </a:r>
            <a:endParaRPr lang="en-US" sz="4000" b="1">
              <a:solidFill>
                <a:srgbClr val="FF0000"/>
              </a:solidFill>
              <a:latin typeface="Be Vietnam Pro"/>
              <a:ea typeface="Be Vietnam Pro"/>
              <a:cs typeface="Be Vietnam Pro"/>
              <a:sym typeface="Be Vietnam Pro"/>
            </a:endParaRPr>
          </a:p>
        </p:txBody>
      </p:sp>
      <p:pic>
        <p:nvPicPr>
          <p:cNvPr id="2" name="Picture 1"/>
          <p:cNvPicPr>
            <a:picLocks noChangeAspect="1"/>
          </p:cNvPicPr>
          <p:nvPr/>
        </p:nvPicPr>
        <p:blipFill>
          <a:blip r:embed="rId1"/>
          <a:stretch>
            <a:fillRect/>
          </a:stretch>
        </p:blipFill>
        <p:spPr>
          <a:xfrm>
            <a:off x="6096000" y="4126577"/>
            <a:ext cx="1929957" cy="1929957"/>
          </a:xfrm>
          <a:prstGeom prst="rect">
            <a:avLst/>
          </a:prstGeom>
        </p:spPr>
      </p:pic>
      <p:sp>
        <p:nvSpPr>
          <p:cNvPr id="5" name="TextBox 4"/>
          <p:cNvSpPr txBox="1"/>
          <p:nvPr/>
        </p:nvSpPr>
        <p:spPr>
          <a:xfrm>
            <a:off x="11650659" y="6334780"/>
            <a:ext cx="377026" cy="523220"/>
          </a:xfrm>
          <a:prstGeom prst="rect">
            <a:avLst/>
          </a:prstGeom>
          <a:noFill/>
        </p:spPr>
        <p:txBody>
          <a:bodyPr wrap="none" rtlCol="0">
            <a:spAutoFit/>
          </a:bodyPr>
          <a:lstStyle/>
          <a:p>
            <a:r>
              <a:rPr lang="en-US" sz="2800">
                <a:solidFill>
                  <a:srgbClr val="002060"/>
                </a:solidFill>
              </a:rPr>
              <a:t>4</a:t>
            </a:r>
            <a:endParaRPr lang="vi-VN" sz="2800">
              <a:solidFill>
                <a:srgbClr val="002060"/>
              </a:solidFill>
            </a:endParaRPr>
          </a:p>
        </p:txBody>
      </p:sp>
      <p:pic>
        <p:nvPicPr>
          <p:cNvPr id="3" name="Picture 2" descr="Human - Free people ic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588" y="1140679"/>
            <a:ext cx="1494503" cy="149450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41802" y="2951915"/>
            <a:ext cx="3477418" cy="1200329"/>
          </a:xfrm>
          <a:prstGeom prst="rect">
            <a:avLst/>
          </a:prstGeom>
          <a:noFill/>
        </p:spPr>
        <p:txBody>
          <a:bodyPr wrap="square" rtlCol="0">
            <a:spAutoFit/>
          </a:bodyPr>
          <a:lstStyle/>
          <a:p>
            <a:pPr algn="just"/>
            <a:r>
              <a:rPr lang="en-US"/>
              <a:t>Sinh viên, giảng viên… cần in tài liệu chỉ cần upload file cần in lên hệ thống và chọn máy in ở vị trí phù hợp nhất để nhận tài liệu</a:t>
            </a:r>
            <a:endParaRPr lang="en-US"/>
          </a:p>
        </p:txBody>
      </p:sp>
      <p:pic>
        <p:nvPicPr>
          <p:cNvPr id="3074" name="Picture 2" descr="App - Free technology ic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1095" y="1231226"/>
            <a:ext cx="1315062" cy="13150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1"/>
          <a:stretch>
            <a:fillRect/>
          </a:stretch>
        </p:blipFill>
        <p:spPr>
          <a:xfrm>
            <a:off x="8787203" y="1671639"/>
            <a:ext cx="1929957" cy="1929957"/>
          </a:xfrm>
          <a:prstGeom prst="rect">
            <a:avLst/>
          </a:prstGeom>
        </p:spPr>
      </p:pic>
      <p:pic>
        <p:nvPicPr>
          <p:cNvPr id="7" name="Picture 6"/>
          <p:cNvPicPr>
            <a:picLocks noChangeAspect="1"/>
          </p:cNvPicPr>
          <p:nvPr/>
        </p:nvPicPr>
        <p:blipFill>
          <a:blip r:embed="rId1"/>
          <a:stretch>
            <a:fillRect/>
          </a:stretch>
        </p:blipFill>
        <p:spPr>
          <a:xfrm>
            <a:off x="8787203" y="4221382"/>
            <a:ext cx="1929957" cy="1929957"/>
          </a:xfrm>
          <a:prstGeom prst="rect">
            <a:avLst/>
          </a:prstGeom>
        </p:spPr>
      </p:pic>
      <p:pic>
        <p:nvPicPr>
          <p:cNvPr id="8" name="Picture 7"/>
          <p:cNvPicPr>
            <a:picLocks noChangeAspect="1"/>
          </p:cNvPicPr>
          <p:nvPr/>
        </p:nvPicPr>
        <p:blipFill>
          <a:blip r:embed="rId1"/>
          <a:stretch>
            <a:fillRect/>
          </a:stretch>
        </p:blipFill>
        <p:spPr>
          <a:xfrm>
            <a:off x="6190756" y="1618960"/>
            <a:ext cx="1929957" cy="1929957"/>
          </a:xfrm>
          <a:prstGeom prst="rect">
            <a:avLst/>
          </a:prstGeom>
        </p:spPr>
      </p:pic>
      <p:cxnSp>
        <p:nvCxnSpPr>
          <p:cNvPr id="9" name="Straight Arrow Connector 8"/>
          <p:cNvCxnSpPr/>
          <p:nvPr/>
        </p:nvCxnSpPr>
        <p:spPr>
          <a:xfrm>
            <a:off x="3696929" y="2546555"/>
            <a:ext cx="1976284"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543550" y="3548917"/>
            <a:ext cx="1158858" cy="369332"/>
          </a:xfrm>
          <a:prstGeom prst="rect">
            <a:avLst/>
          </a:prstGeom>
          <a:noFill/>
        </p:spPr>
        <p:txBody>
          <a:bodyPr wrap="square" rtlCol="0">
            <a:spAutoFit/>
          </a:bodyPr>
          <a:lstStyle/>
          <a:p>
            <a:pPr algn="just"/>
            <a:r>
              <a:rPr lang="en-US"/>
              <a:t>Máy in H1</a:t>
            </a:r>
            <a:endParaRPr lang="en-US"/>
          </a:p>
        </p:txBody>
      </p:sp>
      <p:sp>
        <p:nvSpPr>
          <p:cNvPr id="13" name="TextBox 12"/>
          <p:cNvSpPr txBox="1"/>
          <p:nvPr/>
        </p:nvSpPr>
        <p:spPr>
          <a:xfrm>
            <a:off x="9184676" y="3548917"/>
            <a:ext cx="1158858" cy="369332"/>
          </a:xfrm>
          <a:prstGeom prst="rect">
            <a:avLst/>
          </a:prstGeom>
          <a:noFill/>
        </p:spPr>
        <p:txBody>
          <a:bodyPr wrap="square" rtlCol="0">
            <a:spAutoFit/>
          </a:bodyPr>
          <a:lstStyle/>
          <a:p>
            <a:pPr algn="just"/>
            <a:r>
              <a:rPr lang="en-US"/>
              <a:t>Máy in H2</a:t>
            </a:r>
            <a:endParaRPr lang="en-US"/>
          </a:p>
        </p:txBody>
      </p:sp>
      <p:sp>
        <p:nvSpPr>
          <p:cNvPr id="14" name="TextBox 13"/>
          <p:cNvSpPr txBox="1"/>
          <p:nvPr/>
        </p:nvSpPr>
        <p:spPr>
          <a:xfrm>
            <a:off x="6481549" y="5966673"/>
            <a:ext cx="1158858" cy="369332"/>
          </a:xfrm>
          <a:prstGeom prst="rect">
            <a:avLst/>
          </a:prstGeom>
          <a:noFill/>
        </p:spPr>
        <p:txBody>
          <a:bodyPr wrap="square" rtlCol="0">
            <a:spAutoFit/>
          </a:bodyPr>
          <a:lstStyle/>
          <a:p>
            <a:pPr algn="just"/>
            <a:r>
              <a:rPr lang="en-US"/>
              <a:t>Máy in H3</a:t>
            </a:r>
            <a:endParaRPr lang="en-US"/>
          </a:p>
        </p:txBody>
      </p:sp>
      <p:sp>
        <p:nvSpPr>
          <p:cNvPr id="15" name="TextBox 14"/>
          <p:cNvSpPr txBox="1"/>
          <p:nvPr/>
        </p:nvSpPr>
        <p:spPr>
          <a:xfrm>
            <a:off x="9184676" y="6085140"/>
            <a:ext cx="1158858" cy="369332"/>
          </a:xfrm>
          <a:prstGeom prst="rect">
            <a:avLst/>
          </a:prstGeom>
          <a:noFill/>
        </p:spPr>
        <p:txBody>
          <a:bodyPr wrap="square" rtlCol="0">
            <a:spAutoFit/>
          </a:bodyPr>
          <a:lstStyle/>
          <a:p>
            <a:pPr algn="just"/>
            <a:r>
              <a:rPr lang="en-US"/>
              <a:t>Máy in H6</a:t>
            </a:r>
            <a:endParaRPr lang="en-US"/>
          </a:p>
        </p:txBody>
      </p:sp>
      <p:pic>
        <p:nvPicPr>
          <p:cNvPr id="16" name="Picture 15" descr="Human - Free people ic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588" y="4743801"/>
            <a:ext cx="1494503" cy="149450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App - Free technology ic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1094" y="4867367"/>
            <a:ext cx="1315064" cy="1315064"/>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p:cNvCxnSpPr/>
          <p:nvPr/>
        </p:nvCxnSpPr>
        <p:spPr>
          <a:xfrm>
            <a:off x="3696929" y="5402826"/>
            <a:ext cx="1976284"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a:blip r:embed="rId4"/>
          <a:stretch>
            <a:fillRect/>
          </a:stretch>
        </p:blipFill>
        <p:spPr>
          <a:xfrm>
            <a:off x="3152297" y="1157529"/>
            <a:ext cx="544551" cy="544551"/>
          </a:xfrm>
          <a:prstGeom prst="rect">
            <a:avLst/>
          </a:prstGeom>
        </p:spPr>
      </p:pic>
      <p:pic>
        <p:nvPicPr>
          <p:cNvPr id="20" name="Picture 19"/>
          <p:cNvPicPr>
            <a:picLocks noChangeAspect="1"/>
          </p:cNvPicPr>
          <p:nvPr/>
        </p:nvPicPr>
        <p:blipFill>
          <a:blip r:embed="rId5"/>
          <a:stretch>
            <a:fillRect/>
          </a:stretch>
        </p:blipFill>
        <p:spPr>
          <a:xfrm>
            <a:off x="3406157" y="5719953"/>
            <a:ext cx="673162" cy="673162"/>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par>
                                <p:cTn id="34" presetID="10" presetClass="entr" presetSubtype="0"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074"/>
                                        </p:tgtEl>
                                        <p:attrNameLst>
                                          <p:attrName>style.visibility</p:attrName>
                                        </p:attrNameLst>
                                      </p:cBhvr>
                                      <p:to>
                                        <p:strVal val="visible"/>
                                      </p:to>
                                    </p:set>
                                    <p:animEffect transition="in" filter="fade">
                                      <p:cBhvr>
                                        <p:cTn id="44" dur="500"/>
                                        <p:tgtEl>
                                          <p:spTgt spid="3074"/>
                                        </p:tgtEl>
                                      </p:cBhvr>
                                    </p:animEffect>
                                  </p:childTnLst>
                                </p:cTn>
                              </p:par>
                              <p:par>
                                <p:cTn id="45" presetID="10"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10" presetClass="entr" presetSubtype="0" fill="hold"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500"/>
                                        <p:tgtEl>
                                          <p:spTgt spid="9"/>
                                        </p:tgtEl>
                                      </p:cBhvr>
                                    </p:animEffect>
                                  </p:childTnLst>
                                </p:cTn>
                              </p:par>
                              <p:par>
                                <p:cTn id="59" presetID="10"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13" grpId="0"/>
      <p:bldP spid="14"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51;p22"/>
          <p:cNvSpPr txBox="1"/>
          <p:nvPr/>
        </p:nvSpPr>
        <p:spPr>
          <a:xfrm>
            <a:off x="388685" y="115970"/>
            <a:ext cx="10298979" cy="608965"/>
          </a:xfrm>
          <a:prstGeom prst="rect">
            <a:avLst/>
          </a:prstGeom>
          <a:noFill/>
          <a:ln>
            <a:noFill/>
          </a:ln>
        </p:spPr>
        <p:txBody>
          <a:bodyPr spcFirstLastPara="1" wrap="square" lIns="0" tIns="0" rIns="0" bIns="0" anchor="t" anchorCtr="0">
            <a:spAutoFit/>
          </a:bodyPr>
          <a:lstStyle/>
          <a:p>
            <a:pPr>
              <a:lnSpc>
                <a:spcPct val="99000"/>
              </a:lnSpc>
            </a:pPr>
            <a:r>
              <a:rPr lang="en-US" sz="4000" b="1">
                <a:solidFill>
                  <a:srgbClr val="002060"/>
                </a:solidFill>
                <a:latin typeface="Be Vietnam Pro"/>
                <a:ea typeface="Be Vietnam Pro"/>
                <a:cs typeface="Be Vietnam Pro"/>
                <a:sym typeface="Be Vietnam Pro"/>
              </a:rPr>
              <a:t>Tóm tắt những đặc tả của hệ thống</a:t>
            </a:r>
            <a:endParaRPr lang="en-US" sz="4000" b="1">
              <a:solidFill>
                <a:srgbClr val="002060"/>
              </a:solidFill>
              <a:latin typeface="Be Vietnam Pro"/>
              <a:ea typeface="Be Vietnam Pro"/>
              <a:cs typeface="Be Vietnam Pro"/>
              <a:sym typeface="Be Vietnam Pro"/>
            </a:endParaRPr>
          </a:p>
        </p:txBody>
      </p:sp>
      <p:sp>
        <p:nvSpPr>
          <p:cNvPr id="4" name="TextBox 3"/>
          <p:cNvSpPr txBox="1"/>
          <p:nvPr/>
        </p:nvSpPr>
        <p:spPr>
          <a:xfrm>
            <a:off x="388685" y="1262707"/>
            <a:ext cx="10544786" cy="5262979"/>
          </a:xfrm>
          <a:prstGeom prst="rect">
            <a:avLst/>
          </a:prstGeom>
          <a:noFill/>
        </p:spPr>
        <p:txBody>
          <a:bodyPr wrap="square">
            <a:spAutoFit/>
          </a:bodyPr>
          <a:lstStyle/>
          <a:p>
            <a:pPr algn="just"/>
            <a:r>
              <a:rPr lang="vi-VN" sz="2400">
                <a:solidFill>
                  <a:srgbClr val="002060"/>
                </a:solidFill>
              </a:rPr>
              <a:t>• </a:t>
            </a:r>
            <a:r>
              <a:rPr lang="vi-VN" sz="2400" b="1">
                <a:solidFill>
                  <a:srgbClr val="002060"/>
                </a:solidFill>
              </a:rPr>
              <a:t>Vị trí: </a:t>
            </a:r>
            <a:r>
              <a:rPr lang="vi-VN" sz="2400"/>
              <a:t>Những vị trí thuận tiện ở các giảng đường khác nhau</a:t>
            </a:r>
            <a:endParaRPr lang="vi-VN" sz="2400"/>
          </a:p>
          <a:p>
            <a:pPr algn="just"/>
            <a:r>
              <a:rPr lang="vi-VN" sz="2400">
                <a:solidFill>
                  <a:srgbClr val="002060"/>
                </a:solidFill>
              </a:rPr>
              <a:t>• </a:t>
            </a:r>
            <a:r>
              <a:rPr lang="vi-VN" sz="2400" b="1">
                <a:solidFill>
                  <a:srgbClr val="002060"/>
                </a:solidFill>
              </a:rPr>
              <a:t>Cơ sở vật chất: </a:t>
            </a:r>
            <a:r>
              <a:rPr lang="vi-VN" sz="2400"/>
              <a:t>Bao gồm nhiều máy in (đen trắng và in màu)</a:t>
            </a:r>
            <a:endParaRPr lang="vi-VN" sz="2400"/>
          </a:p>
          <a:p>
            <a:pPr algn="just"/>
            <a:r>
              <a:rPr lang="vi-VN" sz="2400">
                <a:solidFill>
                  <a:srgbClr val="002060"/>
                </a:solidFill>
              </a:rPr>
              <a:t>• </a:t>
            </a:r>
            <a:r>
              <a:rPr lang="vi-VN" sz="2400" b="1">
                <a:solidFill>
                  <a:srgbClr val="002060"/>
                </a:solidFill>
              </a:rPr>
              <a:t>Thời gian hoạt động:</a:t>
            </a:r>
            <a:r>
              <a:rPr lang="vi-VN" sz="2400" b="1"/>
              <a:t> </a:t>
            </a:r>
            <a:r>
              <a:rPr lang="vi-VN" sz="2400"/>
              <a:t>6h15 sáng → 6h30 tối (thứ hai → chủ nhật)</a:t>
            </a:r>
            <a:endParaRPr lang="vi-VN" sz="2400"/>
          </a:p>
          <a:p>
            <a:pPr algn="just"/>
            <a:r>
              <a:rPr lang="vi-VN" sz="2400">
                <a:solidFill>
                  <a:srgbClr val="002060"/>
                </a:solidFill>
              </a:rPr>
              <a:t>• </a:t>
            </a:r>
            <a:r>
              <a:rPr lang="vi-VN" sz="2400" b="1">
                <a:solidFill>
                  <a:srgbClr val="002060"/>
                </a:solidFill>
              </a:rPr>
              <a:t>Chi phí: </a:t>
            </a:r>
            <a:r>
              <a:rPr lang="vi-VN" sz="2400"/>
              <a:t>tính theo loại mực, khổ giấy, số lượng in…</a:t>
            </a:r>
            <a:endParaRPr lang="vi-VN" sz="2400"/>
          </a:p>
          <a:p>
            <a:pPr algn="just"/>
            <a:r>
              <a:rPr lang="vi-VN" sz="2400">
                <a:solidFill>
                  <a:srgbClr val="002060"/>
                </a:solidFill>
              </a:rPr>
              <a:t>• </a:t>
            </a:r>
            <a:r>
              <a:rPr lang="vi-VN" sz="2400" b="1">
                <a:solidFill>
                  <a:srgbClr val="002060"/>
                </a:solidFill>
              </a:rPr>
              <a:t>Hệ thống thông tin: </a:t>
            </a:r>
            <a:r>
              <a:rPr lang="vi-VN" sz="2400"/>
              <a:t>Lưu thông tin và hoạt động của các thiết bị (máy in), ngườidùng cuối (sinh viên, giảng viên), bao gồm ID, máy in, tên file, thời gian in, số trang in, khổ giấy, lịch sử sử dụng hệ thống của người dùng</a:t>
            </a:r>
            <a:endParaRPr lang="vi-VN" sz="2400"/>
          </a:p>
          <a:p>
            <a:pPr algn="just"/>
            <a:r>
              <a:rPr lang="vi-VN" sz="2400">
                <a:solidFill>
                  <a:srgbClr val="002060"/>
                </a:solidFill>
              </a:rPr>
              <a:t>• </a:t>
            </a:r>
            <a:r>
              <a:rPr lang="vi-VN" sz="2400" b="1">
                <a:solidFill>
                  <a:srgbClr val="002060"/>
                </a:solidFill>
              </a:rPr>
              <a:t>Hệ thống quản lý dành cho SPSO: </a:t>
            </a:r>
            <a:r>
              <a:rPr lang="vi-VN" sz="2400"/>
              <a:t>Kiểm tra thông tin, dữ liệu về người dùng, lịch sử sử dụng, các chức năng quản lý máy in như bật/tắt, hướng dẫn sử dụng, bảo trì, thêm giấy in, thêm mực in, thay đổi số trang mặc định, ngày tháng mà hệ thống cấp số trang mặc định, định dạng file được hệ thống chấp nhận</a:t>
            </a:r>
            <a:endParaRPr lang="vi-VN" sz="2400"/>
          </a:p>
          <a:p>
            <a:pPr algn="just"/>
            <a:r>
              <a:rPr lang="vi-VN" sz="2400">
                <a:solidFill>
                  <a:srgbClr val="002060"/>
                </a:solidFill>
              </a:rPr>
              <a:t>• </a:t>
            </a:r>
            <a:r>
              <a:rPr lang="vi-VN" sz="2400" b="1">
                <a:solidFill>
                  <a:srgbClr val="002060"/>
                </a:solidFill>
              </a:rPr>
              <a:t>Hệ thống bảo mật: </a:t>
            </a:r>
            <a:r>
              <a:rPr lang="vi-VN" sz="2400"/>
              <a:t>Tất cả đối tượng sử dụng phải được xác thực thông qua hệ thống HCMUT SSO</a:t>
            </a:r>
            <a:endParaRPr lang="vi-VN" sz="2400"/>
          </a:p>
        </p:txBody>
      </p:sp>
      <p:sp>
        <p:nvSpPr>
          <p:cNvPr id="5" name="TextBox 4"/>
          <p:cNvSpPr txBox="1"/>
          <p:nvPr/>
        </p:nvSpPr>
        <p:spPr>
          <a:xfrm>
            <a:off x="11650659" y="6334780"/>
            <a:ext cx="377026" cy="523220"/>
          </a:xfrm>
          <a:prstGeom prst="rect">
            <a:avLst/>
          </a:prstGeom>
          <a:noFill/>
        </p:spPr>
        <p:txBody>
          <a:bodyPr wrap="none" rtlCol="0">
            <a:spAutoFit/>
          </a:bodyPr>
          <a:lstStyle/>
          <a:p>
            <a:r>
              <a:rPr lang="en-US" sz="2800">
                <a:solidFill>
                  <a:srgbClr val="002060"/>
                </a:solidFill>
              </a:rPr>
              <a:t>5</a:t>
            </a:r>
            <a:endParaRPr lang="vi-VN" sz="2800">
              <a:solidFill>
                <a:srgbClr val="002060"/>
              </a:solidFill>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10622</Words>
  <Application>WPS Presentation</Application>
  <PresentationFormat>Widescreen</PresentationFormat>
  <Paragraphs>570</Paragraphs>
  <Slides>75</Slides>
  <Notes>15</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75</vt:i4>
      </vt:variant>
    </vt:vector>
  </HeadingPairs>
  <TitlesOfParts>
    <vt:vector size="88" baseType="lpstr">
      <vt:lpstr>Arial</vt:lpstr>
      <vt:lpstr>SimSun</vt:lpstr>
      <vt:lpstr>Wingdings</vt:lpstr>
      <vt:lpstr>Calibri</vt:lpstr>
      <vt:lpstr>Be Vietnam Pro</vt:lpstr>
      <vt:lpstr>FiraCode Nerd Font</vt:lpstr>
      <vt:lpstr>Arial</vt:lpstr>
      <vt:lpstr>Aptos</vt:lpstr>
      <vt:lpstr>Microsoft YaHei</vt:lpstr>
      <vt:lpstr>Arial Unicode MS</vt:lpstr>
      <vt:lpstr>Aptos Display</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Thanh Điền Quách</dc:creator>
  <cp:lastModifiedBy>HÙNG ĐOÀN TRÍ</cp:lastModifiedBy>
  <cp:revision>11</cp:revision>
  <dcterms:created xsi:type="dcterms:W3CDTF">2024-12-01T12:36:00Z</dcterms:created>
  <dcterms:modified xsi:type="dcterms:W3CDTF">2024-12-08T15:01:03Z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5586484E9C5D4A93AC0FCBF7905D5C7A_12</vt:lpwstr>
  </property>
  <property fmtid="{D5CDD505-2E9C-101B-9397-08002B2CF9AE}" pid="3" name="KSOProductBuildVer">
    <vt:lpwstr>1033-12.2.0.19307</vt:lpwstr>
  </property>
</Properties>
</file>